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81" r:id="rId3"/>
  </p:sldMasterIdLst>
  <p:notesMasterIdLst>
    <p:notesMasterId r:id="rId52"/>
  </p:notesMasterIdLst>
  <p:sldIdLst>
    <p:sldId id="256" r:id="rId4"/>
    <p:sldId id="257" r:id="rId5"/>
    <p:sldId id="269" r:id="rId6"/>
    <p:sldId id="292" r:id="rId7"/>
    <p:sldId id="259" r:id="rId8"/>
    <p:sldId id="260" r:id="rId9"/>
    <p:sldId id="261" r:id="rId10"/>
    <p:sldId id="262" r:id="rId11"/>
    <p:sldId id="263" r:id="rId12"/>
    <p:sldId id="264" r:id="rId13"/>
    <p:sldId id="265" r:id="rId14"/>
    <p:sldId id="266" r:id="rId15"/>
    <p:sldId id="270" r:id="rId16"/>
    <p:sldId id="302" r:id="rId17"/>
    <p:sldId id="258" r:id="rId18"/>
    <p:sldId id="304" r:id="rId19"/>
    <p:sldId id="305" r:id="rId20"/>
    <p:sldId id="306" r:id="rId21"/>
    <p:sldId id="268" r:id="rId22"/>
    <p:sldId id="299" r:id="rId23"/>
    <p:sldId id="300" r:id="rId24"/>
    <p:sldId id="296" r:id="rId25"/>
    <p:sldId id="272" r:id="rId26"/>
    <p:sldId id="297" r:id="rId27"/>
    <p:sldId id="273" r:id="rId28"/>
    <p:sldId id="271" r:id="rId29"/>
    <p:sldId id="274" r:id="rId30"/>
    <p:sldId id="276" r:id="rId31"/>
    <p:sldId id="275" r:id="rId32"/>
    <p:sldId id="280" r:id="rId33"/>
    <p:sldId id="277" r:id="rId34"/>
    <p:sldId id="279" r:id="rId35"/>
    <p:sldId id="282" r:id="rId36"/>
    <p:sldId id="283" r:id="rId37"/>
    <p:sldId id="284" r:id="rId38"/>
    <p:sldId id="301" r:id="rId39"/>
    <p:sldId id="289" r:id="rId40"/>
    <p:sldId id="290" r:id="rId41"/>
    <p:sldId id="293" r:id="rId42"/>
    <p:sldId id="286" r:id="rId43"/>
    <p:sldId id="303" r:id="rId44"/>
    <p:sldId id="287" r:id="rId45"/>
    <p:sldId id="308" r:id="rId46"/>
    <p:sldId id="295" r:id="rId47"/>
    <p:sldId id="291" r:id="rId48"/>
    <p:sldId id="294" r:id="rId49"/>
    <p:sldId id="307" r:id="rId50"/>
    <p:sldId id="309" r:id="rId5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6" autoAdjust="0"/>
    <p:restoredTop sz="80886" autoAdjust="0"/>
  </p:normalViewPr>
  <p:slideViewPr>
    <p:cSldViewPr snapToGrid="0">
      <p:cViewPr varScale="1">
        <p:scale>
          <a:sx n="70" d="100"/>
          <a:sy n="70" d="100"/>
        </p:scale>
        <p:origin x="112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3B04F6-03DD-4771-AE31-F911C394CA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8A91167-0562-4AF7-9DE7-22EBA001BD65}">
      <dgm:prSet phldrT="[Text]" custT="1"/>
      <dgm:spPr>
        <a:noFill/>
        <a:ln>
          <a:solidFill>
            <a:schemeClr val="tx2"/>
          </a:solidFill>
        </a:ln>
      </dgm:spPr>
      <dgm:t>
        <a:bodyPr/>
        <a:lstStyle/>
        <a:p>
          <a:r>
            <a:rPr lang="en-US" sz="3000">
              <a:solidFill>
                <a:schemeClr val="accent1"/>
              </a:solidFill>
            </a:rPr>
            <a:t>Exploration Data Analysis</a:t>
          </a:r>
        </a:p>
      </dgm:t>
    </dgm:pt>
    <dgm:pt modelId="{4F6C8F51-788D-49E0-818A-3BF835E94B9F}" type="sibTrans" cxnId="{A905C680-B00C-4EEE-906D-062CDE54EA9C}">
      <dgm:prSet/>
      <dgm:spPr/>
      <dgm:t>
        <a:bodyPr/>
        <a:lstStyle/>
        <a:p>
          <a:endParaRPr lang="en-US"/>
        </a:p>
      </dgm:t>
    </dgm:pt>
    <dgm:pt modelId="{7C8BA049-AABB-44AF-865D-6DA06B3BD2CD}" type="parTrans" cxnId="{A905C680-B00C-4EEE-906D-062CDE54EA9C}">
      <dgm:prSet/>
      <dgm:spPr/>
      <dgm:t>
        <a:bodyPr/>
        <a:lstStyle/>
        <a:p>
          <a:endParaRPr lang="en-US"/>
        </a:p>
      </dgm:t>
    </dgm:pt>
    <dgm:pt modelId="{03A2D4A9-1234-44D0-A888-440207159A55}">
      <dgm:prSet phldrT="[Text]" custT="1"/>
      <dgm:spPr>
        <a:noFill/>
        <a:ln>
          <a:solidFill>
            <a:schemeClr val="tx2"/>
          </a:solidFill>
        </a:ln>
      </dgm:spPr>
      <dgm:t>
        <a:bodyPr/>
        <a:lstStyle/>
        <a:p>
          <a:r>
            <a:rPr lang="en-US" sz="3000">
              <a:solidFill>
                <a:schemeClr val="accent1"/>
              </a:solidFill>
            </a:rPr>
            <a:t>Feature Engineering</a:t>
          </a:r>
        </a:p>
      </dgm:t>
    </dgm:pt>
    <dgm:pt modelId="{462B2282-4A70-41C7-8BFF-072EBF4FA56C}" type="sibTrans" cxnId="{7711A7EC-1668-495E-84AB-DECD0B8A5971}">
      <dgm:prSet/>
      <dgm:spPr/>
      <dgm:t>
        <a:bodyPr/>
        <a:lstStyle/>
        <a:p>
          <a:endParaRPr lang="en-US"/>
        </a:p>
      </dgm:t>
    </dgm:pt>
    <dgm:pt modelId="{4DF26B13-CA0F-4621-B4F6-7C5B75D8C618}" type="parTrans" cxnId="{7711A7EC-1668-495E-84AB-DECD0B8A5971}">
      <dgm:prSet/>
      <dgm:spPr/>
      <dgm:t>
        <a:bodyPr/>
        <a:lstStyle/>
        <a:p>
          <a:endParaRPr lang="en-US"/>
        </a:p>
      </dgm:t>
    </dgm:pt>
    <dgm:pt modelId="{ABFAD736-707F-4DB3-86F6-B0B37963F054}">
      <dgm:prSet phldrT="[Text]" custT="1"/>
      <dgm:spPr>
        <a:noFill/>
        <a:ln>
          <a:solidFill>
            <a:schemeClr val="accent1"/>
          </a:solidFill>
        </a:ln>
      </dgm:spPr>
      <dgm:t>
        <a:bodyPr/>
        <a:lstStyle/>
        <a:p>
          <a:r>
            <a:rPr lang="en-US" sz="3000">
              <a:solidFill>
                <a:schemeClr val="accent1"/>
              </a:solidFill>
            </a:rPr>
            <a:t>Cải thiện chất lượng dữ liệu</a:t>
          </a:r>
        </a:p>
      </dgm:t>
    </dgm:pt>
    <dgm:pt modelId="{D14DE86B-BF56-4C84-94FB-D4F6C1BB01D1}" type="parTrans" cxnId="{2B186CA6-C2AE-48C6-9B94-871B6DF6D809}">
      <dgm:prSet/>
      <dgm:spPr/>
      <dgm:t>
        <a:bodyPr/>
        <a:lstStyle/>
        <a:p>
          <a:endParaRPr lang="en-US"/>
        </a:p>
      </dgm:t>
    </dgm:pt>
    <dgm:pt modelId="{A70F8069-B002-4A37-8620-4B565EB50995}" type="sibTrans" cxnId="{2B186CA6-C2AE-48C6-9B94-871B6DF6D809}">
      <dgm:prSet/>
      <dgm:spPr/>
      <dgm:t>
        <a:bodyPr/>
        <a:lstStyle/>
        <a:p>
          <a:endParaRPr lang="en-US"/>
        </a:p>
      </dgm:t>
    </dgm:pt>
    <dgm:pt modelId="{0BA92CCD-0642-4F97-9E0E-EF25B69E0AE5}" type="pres">
      <dgm:prSet presAssocID="{6F3B04F6-03DD-4771-AE31-F911C394CA91}" presName="Name0" presStyleCnt="0">
        <dgm:presLayoutVars>
          <dgm:chMax val="7"/>
          <dgm:chPref val="7"/>
          <dgm:dir/>
        </dgm:presLayoutVars>
      </dgm:prSet>
      <dgm:spPr/>
      <dgm:t>
        <a:bodyPr/>
        <a:lstStyle/>
        <a:p>
          <a:endParaRPr lang="en-US"/>
        </a:p>
      </dgm:t>
    </dgm:pt>
    <dgm:pt modelId="{0C71791B-D485-4AED-B021-97C884ED5A0F}" type="pres">
      <dgm:prSet presAssocID="{6F3B04F6-03DD-4771-AE31-F911C394CA91}" presName="Name1" presStyleCnt="0"/>
      <dgm:spPr/>
    </dgm:pt>
    <dgm:pt modelId="{45AA0C11-18E6-4873-9F56-93FC16ECB212}" type="pres">
      <dgm:prSet presAssocID="{6F3B04F6-03DD-4771-AE31-F911C394CA91}" presName="cycle" presStyleCnt="0"/>
      <dgm:spPr/>
    </dgm:pt>
    <dgm:pt modelId="{7E42E01F-15A5-4FF6-8E39-2439139991F4}" type="pres">
      <dgm:prSet presAssocID="{6F3B04F6-03DD-4771-AE31-F911C394CA91}" presName="srcNode" presStyleLbl="node1" presStyleIdx="0" presStyleCnt="3"/>
      <dgm:spPr/>
    </dgm:pt>
    <dgm:pt modelId="{F468C0DE-7385-43C2-BDB1-D5548BC1D71E}" type="pres">
      <dgm:prSet presAssocID="{6F3B04F6-03DD-4771-AE31-F911C394CA91}" presName="conn" presStyleLbl="parChTrans1D2" presStyleIdx="0" presStyleCnt="1"/>
      <dgm:spPr/>
      <dgm:t>
        <a:bodyPr/>
        <a:lstStyle/>
        <a:p>
          <a:endParaRPr lang="en-US"/>
        </a:p>
      </dgm:t>
    </dgm:pt>
    <dgm:pt modelId="{FC04409B-063C-4DB9-B71F-4B8FC14A29B8}" type="pres">
      <dgm:prSet presAssocID="{6F3B04F6-03DD-4771-AE31-F911C394CA91}" presName="extraNode" presStyleLbl="node1" presStyleIdx="0" presStyleCnt="3"/>
      <dgm:spPr/>
    </dgm:pt>
    <dgm:pt modelId="{B6C1146E-4CF2-4D46-BF91-87FCA58D97A0}" type="pres">
      <dgm:prSet presAssocID="{6F3B04F6-03DD-4771-AE31-F911C394CA91}" presName="dstNode" presStyleLbl="node1" presStyleIdx="0" presStyleCnt="3"/>
      <dgm:spPr/>
    </dgm:pt>
    <dgm:pt modelId="{DA3541A8-A27F-4C79-911C-2880AB84AE3A}" type="pres">
      <dgm:prSet presAssocID="{ABFAD736-707F-4DB3-86F6-B0B37963F054}" presName="text_1" presStyleLbl="node1" presStyleIdx="0" presStyleCnt="3">
        <dgm:presLayoutVars>
          <dgm:bulletEnabled val="1"/>
        </dgm:presLayoutVars>
      </dgm:prSet>
      <dgm:spPr/>
      <dgm:t>
        <a:bodyPr/>
        <a:lstStyle/>
        <a:p>
          <a:endParaRPr lang="en-US"/>
        </a:p>
      </dgm:t>
    </dgm:pt>
    <dgm:pt modelId="{365FD33F-50E9-4A5A-AC23-D3B98C725DB8}" type="pres">
      <dgm:prSet presAssocID="{ABFAD736-707F-4DB3-86F6-B0B37963F054}" presName="accent_1" presStyleCnt="0"/>
      <dgm:spPr/>
    </dgm:pt>
    <dgm:pt modelId="{88606F15-6455-48FF-B719-E5A613AC63B5}" type="pres">
      <dgm:prSet presAssocID="{ABFAD736-707F-4DB3-86F6-B0B37963F054}" presName="accentRepeatNode" presStyleLbl="solidFgAcc1" presStyleIdx="0" presStyleCnt="3"/>
      <dgm:spPr/>
    </dgm:pt>
    <dgm:pt modelId="{7BA5E70A-D02E-4BD1-8BF2-6AC52CB6CF60}" type="pres">
      <dgm:prSet presAssocID="{08A91167-0562-4AF7-9DE7-22EBA001BD65}" presName="text_2" presStyleLbl="node1" presStyleIdx="1" presStyleCnt="3">
        <dgm:presLayoutVars>
          <dgm:bulletEnabled val="1"/>
        </dgm:presLayoutVars>
      </dgm:prSet>
      <dgm:spPr/>
      <dgm:t>
        <a:bodyPr/>
        <a:lstStyle/>
        <a:p>
          <a:endParaRPr lang="en-US"/>
        </a:p>
      </dgm:t>
    </dgm:pt>
    <dgm:pt modelId="{7504C4C1-1322-4036-925A-623A45B41534}" type="pres">
      <dgm:prSet presAssocID="{08A91167-0562-4AF7-9DE7-22EBA001BD65}" presName="accent_2" presStyleCnt="0"/>
      <dgm:spPr/>
    </dgm:pt>
    <dgm:pt modelId="{6C13BBB4-29A5-42D3-A50F-DC0C18DD2BAF}" type="pres">
      <dgm:prSet presAssocID="{08A91167-0562-4AF7-9DE7-22EBA001BD65}" presName="accentRepeatNode" presStyleLbl="solidFgAcc1" presStyleIdx="1" presStyleCnt="3"/>
      <dgm:spPr/>
    </dgm:pt>
    <dgm:pt modelId="{6251BF9F-DE3E-47A5-9C3E-E4568C0A968D}" type="pres">
      <dgm:prSet presAssocID="{03A2D4A9-1234-44D0-A888-440207159A55}" presName="text_3" presStyleLbl="node1" presStyleIdx="2" presStyleCnt="3">
        <dgm:presLayoutVars>
          <dgm:bulletEnabled val="1"/>
        </dgm:presLayoutVars>
      </dgm:prSet>
      <dgm:spPr/>
      <dgm:t>
        <a:bodyPr/>
        <a:lstStyle/>
        <a:p>
          <a:endParaRPr lang="en-US"/>
        </a:p>
      </dgm:t>
    </dgm:pt>
    <dgm:pt modelId="{83151FDC-912E-4C26-AE3D-0EDFBD3C3696}" type="pres">
      <dgm:prSet presAssocID="{03A2D4A9-1234-44D0-A888-440207159A55}" presName="accent_3" presStyleCnt="0"/>
      <dgm:spPr/>
    </dgm:pt>
    <dgm:pt modelId="{D639899B-47F5-4C23-84F6-F95BF43463AF}" type="pres">
      <dgm:prSet presAssocID="{03A2D4A9-1234-44D0-A888-440207159A55}" presName="accentRepeatNode" presStyleLbl="solidFgAcc1" presStyleIdx="2" presStyleCnt="3"/>
      <dgm:spPr/>
    </dgm:pt>
  </dgm:ptLst>
  <dgm:cxnLst>
    <dgm:cxn modelId="{2B186CA6-C2AE-48C6-9B94-871B6DF6D809}" srcId="{6F3B04F6-03DD-4771-AE31-F911C394CA91}" destId="{ABFAD736-707F-4DB3-86F6-B0B37963F054}" srcOrd="0" destOrd="0" parTransId="{D14DE86B-BF56-4C84-94FB-D4F6C1BB01D1}" sibTransId="{A70F8069-B002-4A37-8620-4B565EB50995}"/>
    <dgm:cxn modelId="{7711A7EC-1668-495E-84AB-DECD0B8A5971}" srcId="{6F3B04F6-03DD-4771-AE31-F911C394CA91}" destId="{03A2D4A9-1234-44D0-A888-440207159A55}" srcOrd="2" destOrd="0" parTransId="{4DF26B13-CA0F-4621-B4F6-7C5B75D8C618}" sibTransId="{462B2282-4A70-41C7-8BFF-072EBF4FA56C}"/>
    <dgm:cxn modelId="{1CB1B2C0-3D1B-47EF-B735-5FAC5B3CE2A2}" type="presOf" srcId="{ABFAD736-707F-4DB3-86F6-B0B37963F054}" destId="{DA3541A8-A27F-4C79-911C-2880AB84AE3A}" srcOrd="0" destOrd="0" presId="urn:microsoft.com/office/officeart/2008/layout/VerticalCurvedList"/>
    <dgm:cxn modelId="{7F420A3E-6595-4270-BBF1-E62C79A5DDFC}" type="presOf" srcId="{6F3B04F6-03DD-4771-AE31-F911C394CA91}" destId="{0BA92CCD-0642-4F97-9E0E-EF25B69E0AE5}" srcOrd="0" destOrd="0" presId="urn:microsoft.com/office/officeart/2008/layout/VerticalCurvedList"/>
    <dgm:cxn modelId="{941D105C-D8BF-4A1D-8F87-F9AB1EDD0EAB}" type="presOf" srcId="{A70F8069-B002-4A37-8620-4B565EB50995}" destId="{F468C0DE-7385-43C2-BDB1-D5548BC1D71E}" srcOrd="0" destOrd="0" presId="urn:microsoft.com/office/officeart/2008/layout/VerticalCurvedList"/>
    <dgm:cxn modelId="{A905C680-B00C-4EEE-906D-062CDE54EA9C}" srcId="{6F3B04F6-03DD-4771-AE31-F911C394CA91}" destId="{08A91167-0562-4AF7-9DE7-22EBA001BD65}" srcOrd="1" destOrd="0" parTransId="{7C8BA049-AABB-44AF-865D-6DA06B3BD2CD}" sibTransId="{4F6C8F51-788D-49E0-818A-3BF835E94B9F}"/>
    <dgm:cxn modelId="{1329240B-9D23-4111-B4A4-24863F7E0292}" type="presOf" srcId="{03A2D4A9-1234-44D0-A888-440207159A55}" destId="{6251BF9F-DE3E-47A5-9C3E-E4568C0A968D}" srcOrd="0" destOrd="0" presId="urn:microsoft.com/office/officeart/2008/layout/VerticalCurvedList"/>
    <dgm:cxn modelId="{1ECD232C-39CD-4A40-817E-FC95F7264628}" type="presOf" srcId="{08A91167-0562-4AF7-9DE7-22EBA001BD65}" destId="{7BA5E70A-D02E-4BD1-8BF2-6AC52CB6CF60}" srcOrd="0" destOrd="0" presId="urn:microsoft.com/office/officeart/2008/layout/VerticalCurvedList"/>
    <dgm:cxn modelId="{91003BE7-FB1B-4F66-BB1E-A3B102879071}" type="presParOf" srcId="{0BA92CCD-0642-4F97-9E0E-EF25B69E0AE5}" destId="{0C71791B-D485-4AED-B021-97C884ED5A0F}" srcOrd="0" destOrd="0" presId="urn:microsoft.com/office/officeart/2008/layout/VerticalCurvedList"/>
    <dgm:cxn modelId="{937FA0E8-40D9-4D60-BD25-A00D28D27470}" type="presParOf" srcId="{0C71791B-D485-4AED-B021-97C884ED5A0F}" destId="{45AA0C11-18E6-4873-9F56-93FC16ECB212}" srcOrd="0" destOrd="0" presId="urn:microsoft.com/office/officeart/2008/layout/VerticalCurvedList"/>
    <dgm:cxn modelId="{6B11A18C-E53E-4C32-B9CC-81C16D5BB075}" type="presParOf" srcId="{45AA0C11-18E6-4873-9F56-93FC16ECB212}" destId="{7E42E01F-15A5-4FF6-8E39-2439139991F4}" srcOrd="0" destOrd="0" presId="urn:microsoft.com/office/officeart/2008/layout/VerticalCurvedList"/>
    <dgm:cxn modelId="{F34294B6-6B37-4FD7-BFA4-E7C85DD09EE5}" type="presParOf" srcId="{45AA0C11-18E6-4873-9F56-93FC16ECB212}" destId="{F468C0DE-7385-43C2-BDB1-D5548BC1D71E}" srcOrd="1" destOrd="0" presId="urn:microsoft.com/office/officeart/2008/layout/VerticalCurvedList"/>
    <dgm:cxn modelId="{DA56A805-DE2E-4BB7-942D-9EA4DAC46647}" type="presParOf" srcId="{45AA0C11-18E6-4873-9F56-93FC16ECB212}" destId="{FC04409B-063C-4DB9-B71F-4B8FC14A29B8}" srcOrd="2" destOrd="0" presId="urn:microsoft.com/office/officeart/2008/layout/VerticalCurvedList"/>
    <dgm:cxn modelId="{99E46641-F684-42EF-A7E4-CB87F59A7974}" type="presParOf" srcId="{45AA0C11-18E6-4873-9F56-93FC16ECB212}" destId="{B6C1146E-4CF2-4D46-BF91-87FCA58D97A0}" srcOrd="3" destOrd="0" presId="urn:microsoft.com/office/officeart/2008/layout/VerticalCurvedList"/>
    <dgm:cxn modelId="{CD35130B-454E-4248-938B-EA43EADCC61E}" type="presParOf" srcId="{0C71791B-D485-4AED-B021-97C884ED5A0F}" destId="{DA3541A8-A27F-4C79-911C-2880AB84AE3A}" srcOrd="1" destOrd="0" presId="urn:microsoft.com/office/officeart/2008/layout/VerticalCurvedList"/>
    <dgm:cxn modelId="{F50BEFD9-A307-4FE6-B20E-520DE7D6867C}" type="presParOf" srcId="{0C71791B-D485-4AED-B021-97C884ED5A0F}" destId="{365FD33F-50E9-4A5A-AC23-D3B98C725DB8}" srcOrd="2" destOrd="0" presId="urn:microsoft.com/office/officeart/2008/layout/VerticalCurvedList"/>
    <dgm:cxn modelId="{B34D01D5-861B-4158-ABDF-A1ABF983AF29}" type="presParOf" srcId="{365FD33F-50E9-4A5A-AC23-D3B98C725DB8}" destId="{88606F15-6455-48FF-B719-E5A613AC63B5}" srcOrd="0" destOrd="0" presId="urn:microsoft.com/office/officeart/2008/layout/VerticalCurvedList"/>
    <dgm:cxn modelId="{B632B699-0B76-4968-8C23-383A025B0208}" type="presParOf" srcId="{0C71791B-D485-4AED-B021-97C884ED5A0F}" destId="{7BA5E70A-D02E-4BD1-8BF2-6AC52CB6CF60}" srcOrd="3" destOrd="0" presId="urn:microsoft.com/office/officeart/2008/layout/VerticalCurvedList"/>
    <dgm:cxn modelId="{E6BDCE50-16B8-4F93-96DD-4F4E95B298AF}" type="presParOf" srcId="{0C71791B-D485-4AED-B021-97C884ED5A0F}" destId="{7504C4C1-1322-4036-925A-623A45B41534}" srcOrd="4" destOrd="0" presId="urn:microsoft.com/office/officeart/2008/layout/VerticalCurvedList"/>
    <dgm:cxn modelId="{458A99E1-6CE2-453E-BB6F-99DDE495BEC2}" type="presParOf" srcId="{7504C4C1-1322-4036-925A-623A45B41534}" destId="{6C13BBB4-29A5-42D3-A50F-DC0C18DD2BAF}" srcOrd="0" destOrd="0" presId="urn:microsoft.com/office/officeart/2008/layout/VerticalCurvedList"/>
    <dgm:cxn modelId="{1DA8725A-2C32-4C3E-A0AA-19C8FDA277D9}" type="presParOf" srcId="{0C71791B-D485-4AED-B021-97C884ED5A0F}" destId="{6251BF9F-DE3E-47A5-9C3E-E4568C0A968D}" srcOrd="5" destOrd="0" presId="urn:microsoft.com/office/officeart/2008/layout/VerticalCurvedList"/>
    <dgm:cxn modelId="{01291C61-DDB2-4C06-9AA1-38C8B1C527B8}" type="presParOf" srcId="{0C71791B-D485-4AED-B021-97C884ED5A0F}" destId="{83151FDC-912E-4C26-AE3D-0EDFBD3C3696}" srcOrd="6" destOrd="0" presId="urn:microsoft.com/office/officeart/2008/layout/VerticalCurvedList"/>
    <dgm:cxn modelId="{AACCE8CE-3235-4933-8382-1D5E6F47CB3D}" type="presParOf" srcId="{83151FDC-912E-4C26-AE3D-0EDFBD3C3696}" destId="{D639899B-47F5-4C23-84F6-F95BF43463A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3B04F6-03DD-4771-AE31-F911C394CA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8A91167-0562-4AF7-9DE7-22EBA001BD65}">
      <dgm:prSet phldrT="[Text]" custT="1"/>
      <dgm:spPr>
        <a:noFill/>
        <a:ln>
          <a:solidFill>
            <a:schemeClr val="tx2"/>
          </a:solidFill>
        </a:ln>
      </dgm:spPr>
      <dgm:t>
        <a:bodyPr/>
        <a:lstStyle/>
        <a:p>
          <a:r>
            <a:rPr lang="en-US" sz="3000">
              <a:solidFill>
                <a:schemeClr val="accent1"/>
              </a:solidFill>
            </a:rPr>
            <a:t>Tương tác đơn biến/ đa biến</a:t>
          </a:r>
        </a:p>
      </dgm:t>
    </dgm:pt>
    <dgm:pt modelId="{4F6C8F51-788D-49E0-818A-3BF835E94B9F}" type="sibTrans" cxnId="{A905C680-B00C-4EEE-906D-062CDE54EA9C}">
      <dgm:prSet/>
      <dgm:spPr/>
      <dgm:t>
        <a:bodyPr/>
        <a:lstStyle/>
        <a:p>
          <a:endParaRPr lang="en-US"/>
        </a:p>
      </dgm:t>
    </dgm:pt>
    <dgm:pt modelId="{7C8BA049-AABB-44AF-865D-6DA06B3BD2CD}" type="parTrans" cxnId="{A905C680-B00C-4EEE-906D-062CDE54EA9C}">
      <dgm:prSet/>
      <dgm:spPr/>
      <dgm:t>
        <a:bodyPr/>
        <a:lstStyle/>
        <a:p>
          <a:endParaRPr lang="en-US"/>
        </a:p>
      </dgm:t>
    </dgm:pt>
    <dgm:pt modelId="{03A2D4A9-1234-44D0-A888-440207159A55}">
      <dgm:prSet phldrT="[Text]" custT="1"/>
      <dgm:spPr>
        <a:noFill/>
        <a:ln>
          <a:solidFill>
            <a:schemeClr val="tx2"/>
          </a:solidFill>
        </a:ln>
      </dgm:spPr>
      <dgm:t>
        <a:bodyPr/>
        <a:lstStyle/>
        <a:p>
          <a:r>
            <a:rPr lang="en-US" sz="3000">
              <a:solidFill>
                <a:schemeClr val="accent1"/>
              </a:solidFill>
            </a:rPr>
            <a:t>Biểu đồ / Data visualization</a:t>
          </a:r>
        </a:p>
      </dgm:t>
    </dgm:pt>
    <dgm:pt modelId="{462B2282-4A70-41C7-8BFF-072EBF4FA56C}" type="sibTrans" cxnId="{7711A7EC-1668-495E-84AB-DECD0B8A5971}">
      <dgm:prSet/>
      <dgm:spPr/>
      <dgm:t>
        <a:bodyPr/>
        <a:lstStyle/>
        <a:p>
          <a:endParaRPr lang="en-US"/>
        </a:p>
      </dgm:t>
    </dgm:pt>
    <dgm:pt modelId="{4DF26B13-CA0F-4621-B4F6-7C5B75D8C618}" type="parTrans" cxnId="{7711A7EC-1668-495E-84AB-DECD0B8A5971}">
      <dgm:prSet/>
      <dgm:spPr/>
      <dgm:t>
        <a:bodyPr/>
        <a:lstStyle/>
        <a:p>
          <a:endParaRPr lang="en-US"/>
        </a:p>
      </dgm:t>
    </dgm:pt>
    <dgm:pt modelId="{ABFAD736-707F-4DB3-86F6-B0B37963F054}">
      <dgm:prSet phldrT="[Text]" custT="1"/>
      <dgm:spPr>
        <a:noFill/>
        <a:ln>
          <a:solidFill>
            <a:schemeClr val="accent1"/>
          </a:solidFill>
        </a:ln>
      </dgm:spPr>
      <dgm:t>
        <a:bodyPr/>
        <a:lstStyle/>
        <a:p>
          <a:r>
            <a:rPr lang="en-US" sz="3000">
              <a:solidFill>
                <a:schemeClr val="accent1"/>
              </a:solidFill>
            </a:rPr>
            <a:t>EDA là gì</a:t>
          </a:r>
        </a:p>
      </dgm:t>
    </dgm:pt>
    <dgm:pt modelId="{D14DE86B-BF56-4C84-94FB-D4F6C1BB01D1}" type="parTrans" cxnId="{2B186CA6-C2AE-48C6-9B94-871B6DF6D809}">
      <dgm:prSet/>
      <dgm:spPr/>
      <dgm:t>
        <a:bodyPr/>
        <a:lstStyle/>
        <a:p>
          <a:endParaRPr lang="en-US"/>
        </a:p>
      </dgm:t>
    </dgm:pt>
    <dgm:pt modelId="{A70F8069-B002-4A37-8620-4B565EB50995}" type="sibTrans" cxnId="{2B186CA6-C2AE-48C6-9B94-871B6DF6D809}">
      <dgm:prSet/>
      <dgm:spPr/>
      <dgm:t>
        <a:bodyPr/>
        <a:lstStyle/>
        <a:p>
          <a:endParaRPr lang="en-US"/>
        </a:p>
      </dgm:t>
    </dgm:pt>
    <dgm:pt modelId="{0BA92CCD-0642-4F97-9E0E-EF25B69E0AE5}" type="pres">
      <dgm:prSet presAssocID="{6F3B04F6-03DD-4771-AE31-F911C394CA91}" presName="Name0" presStyleCnt="0">
        <dgm:presLayoutVars>
          <dgm:chMax val="7"/>
          <dgm:chPref val="7"/>
          <dgm:dir/>
        </dgm:presLayoutVars>
      </dgm:prSet>
      <dgm:spPr/>
      <dgm:t>
        <a:bodyPr/>
        <a:lstStyle/>
        <a:p>
          <a:endParaRPr lang="en-US"/>
        </a:p>
      </dgm:t>
    </dgm:pt>
    <dgm:pt modelId="{0C71791B-D485-4AED-B021-97C884ED5A0F}" type="pres">
      <dgm:prSet presAssocID="{6F3B04F6-03DD-4771-AE31-F911C394CA91}" presName="Name1" presStyleCnt="0"/>
      <dgm:spPr/>
    </dgm:pt>
    <dgm:pt modelId="{45AA0C11-18E6-4873-9F56-93FC16ECB212}" type="pres">
      <dgm:prSet presAssocID="{6F3B04F6-03DD-4771-AE31-F911C394CA91}" presName="cycle" presStyleCnt="0"/>
      <dgm:spPr/>
    </dgm:pt>
    <dgm:pt modelId="{7E42E01F-15A5-4FF6-8E39-2439139991F4}" type="pres">
      <dgm:prSet presAssocID="{6F3B04F6-03DD-4771-AE31-F911C394CA91}" presName="srcNode" presStyleLbl="node1" presStyleIdx="0" presStyleCnt="3"/>
      <dgm:spPr/>
    </dgm:pt>
    <dgm:pt modelId="{F468C0DE-7385-43C2-BDB1-D5548BC1D71E}" type="pres">
      <dgm:prSet presAssocID="{6F3B04F6-03DD-4771-AE31-F911C394CA91}" presName="conn" presStyleLbl="parChTrans1D2" presStyleIdx="0" presStyleCnt="1"/>
      <dgm:spPr/>
      <dgm:t>
        <a:bodyPr/>
        <a:lstStyle/>
        <a:p>
          <a:endParaRPr lang="en-US"/>
        </a:p>
      </dgm:t>
    </dgm:pt>
    <dgm:pt modelId="{FC04409B-063C-4DB9-B71F-4B8FC14A29B8}" type="pres">
      <dgm:prSet presAssocID="{6F3B04F6-03DD-4771-AE31-F911C394CA91}" presName="extraNode" presStyleLbl="node1" presStyleIdx="0" presStyleCnt="3"/>
      <dgm:spPr/>
    </dgm:pt>
    <dgm:pt modelId="{B6C1146E-4CF2-4D46-BF91-87FCA58D97A0}" type="pres">
      <dgm:prSet presAssocID="{6F3B04F6-03DD-4771-AE31-F911C394CA91}" presName="dstNode" presStyleLbl="node1" presStyleIdx="0" presStyleCnt="3"/>
      <dgm:spPr/>
    </dgm:pt>
    <dgm:pt modelId="{DA3541A8-A27F-4C79-911C-2880AB84AE3A}" type="pres">
      <dgm:prSet presAssocID="{ABFAD736-707F-4DB3-86F6-B0B37963F054}" presName="text_1" presStyleLbl="node1" presStyleIdx="0" presStyleCnt="3">
        <dgm:presLayoutVars>
          <dgm:bulletEnabled val="1"/>
        </dgm:presLayoutVars>
      </dgm:prSet>
      <dgm:spPr/>
      <dgm:t>
        <a:bodyPr/>
        <a:lstStyle/>
        <a:p>
          <a:endParaRPr lang="en-US"/>
        </a:p>
      </dgm:t>
    </dgm:pt>
    <dgm:pt modelId="{365FD33F-50E9-4A5A-AC23-D3B98C725DB8}" type="pres">
      <dgm:prSet presAssocID="{ABFAD736-707F-4DB3-86F6-B0B37963F054}" presName="accent_1" presStyleCnt="0"/>
      <dgm:spPr/>
    </dgm:pt>
    <dgm:pt modelId="{88606F15-6455-48FF-B719-E5A613AC63B5}" type="pres">
      <dgm:prSet presAssocID="{ABFAD736-707F-4DB3-86F6-B0B37963F054}" presName="accentRepeatNode" presStyleLbl="solidFgAcc1" presStyleIdx="0" presStyleCnt="3"/>
      <dgm:spPr/>
    </dgm:pt>
    <dgm:pt modelId="{7BA5E70A-D02E-4BD1-8BF2-6AC52CB6CF60}" type="pres">
      <dgm:prSet presAssocID="{08A91167-0562-4AF7-9DE7-22EBA001BD65}" presName="text_2" presStyleLbl="node1" presStyleIdx="1" presStyleCnt="3">
        <dgm:presLayoutVars>
          <dgm:bulletEnabled val="1"/>
        </dgm:presLayoutVars>
      </dgm:prSet>
      <dgm:spPr/>
      <dgm:t>
        <a:bodyPr/>
        <a:lstStyle/>
        <a:p>
          <a:endParaRPr lang="en-US"/>
        </a:p>
      </dgm:t>
    </dgm:pt>
    <dgm:pt modelId="{7504C4C1-1322-4036-925A-623A45B41534}" type="pres">
      <dgm:prSet presAssocID="{08A91167-0562-4AF7-9DE7-22EBA001BD65}" presName="accent_2" presStyleCnt="0"/>
      <dgm:spPr/>
    </dgm:pt>
    <dgm:pt modelId="{6C13BBB4-29A5-42D3-A50F-DC0C18DD2BAF}" type="pres">
      <dgm:prSet presAssocID="{08A91167-0562-4AF7-9DE7-22EBA001BD65}" presName="accentRepeatNode" presStyleLbl="solidFgAcc1" presStyleIdx="1" presStyleCnt="3"/>
      <dgm:spPr/>
    </dgm:pt>
    <dgm:pt modelId="{6251BF9F-DE3E-47A5-9C3E-E4568C0A968D}" type="pres">
      <dgm:prSet presAssocID="{03A2D4A9-1234-44D0-A888-440207159A55}" presName="text_3" presStyleLbl="node1" presStyleIdx="2" presStyleCnt="3">
        <dgm:presLayoutVars>
          <dgm:bulletEnabled val="1"/>
        </dgm:presLayoutVars>
      </dgm:prSet>
      <dgm:spPr/>
      <dgm:t>
        <a:bodyPr/>
        <a:lstStyle/>
        <a:p>
          <a:endParaRPr lang="en-US"/>
        </a:p>
      </dgm:t>
    </dgm:pt>
    <dgm:pt modelId="{83151FDC-912E-4C26-AE3D-0EDFBD3C3696}" type="pres">
      <dgm:prSet presAssocID="{03A2D4A9-1234-44D0-A888-440207159A55}" presName="accent_3" presStyleCnt="0"/>
      <dgm:spPr/>
    </dgm:pt>
    <dgm:pt modelId="{D639899B-47F5-4C23-84F6-F95BF43463AF}" type="pres">
      <dgm:prSet presAssocID="{03A2D4A9-1234-44D0-A888-440207159A55}" presName="accentRepeatNode" presStyleLbl="solidFgAcc1" presStyleIdx="2" presStyleCnt="3"/>
      <dgm:spPr/>
    </dgm:pt>
  </dgm:ptLst>
  <dgm:cxnLst>
    <dgm:cxn modelId="{2B186CA6-C2AE-48C6-9B94-871B6DF6D809}" srcId="{6F3B04F6-03DD-4771-AE31-F911C394CA91}" destId="{ABFAD736-707F-4DB3-86F6-B0B37963F054}" srcOrd="0" destOrd="0" parTransId="{D14DE86B-BF56-4C84-94FB-D4F6C1BB01D1}" sibTransId="{A70F8069-B002-4A37-8620-4B565EB50995}"/>
    <dgm:cxn modelId="{7711A7EC-1668-495E-84AB-DECD0B8A5971}" srcId="{6F3B04F6-03DD-4771-AE31-F911C394CA91}" destId="{03A2D4A9-1234-44D0-A888-440207159A55}" srcOrd="2" destOrd="0" parTransId="{4DF26B13-CA0F-4621-B4F6-7C5B75D8C618}" sibTransId="{462B2282-4A70-41C7-8BFF-072EBF4FA56C}"/>
    <dgm:cxn modelId="{1CB1B2C0-3D1B-47EF-B735-5FAC5B3CE2A2}" type="presOf" srcId="{ABFAD736-707F-4DB3-86F6-B0B37963F054}" destId="{DA3541A8-A27F-4C79-911C-2880AB84AE3A}" srcOrd="0" destOrd="0" presId="urn:microsoft.com/office/officeart/2008/layout/VerticalCurvedList"/>
    <dgm:cxn modelId="{7F420A3E-6595-4270-BBF1-E62C79A5DDFC}" type="presOf" srcId="{6F3B04F6-03DD-4771-AE31-F911C394CA91}" destId="{0BA92CCD-0642-4F97-9E0E-EF25B69E0AE5}" srcOrd="0" destOrd="0" presId="urn:microsoft.com/office/officeart/2008/layout/VerticalCurvedList"/>
    <dgm:cxn modelId="{941D105C-D8BF-4A1D-8F87-F9AB1EDD0EAB}" type="presOf" srcId="{A70F8069-B002-4A37-8620-4B565EB50995}" destId="{F468C0DE-7385-43C2-BDB1-D5548BC1D71E}" srcOrd="0" destOrd="0" presId="urn:microsoft.com/office/officeart/2008/layout/VerticalCurvedList"/>
    <dgm:cxn modelId="{A905C680-B00C-4EEE-906D-062CDE54EA9C}" srcId="{6F3B04F6-03DD-4771-AE31-F911C394CA91}" destId="{08A91167-0562-4AF7-9DE7-22EBA001BD65}" srcOrd="1" destOrd="0" parTransId="{7C8BA049-AABB-44AF-865D-6DA06B3BD2CD}" sibTransId="{4F6C8F51-788D-49E0-818A-3BF835E94B9F}"/>
    <dgm:cxn modelId="{1329240B-9D23-4111-B4A4-24863F7E0292}" type="presOf" srcId="{03A2D4A9-1234-44D0-A888-440207159A55}" destId="{6251BF9F-DE3E-47A5-9C3E-E4568C0A968D}" srcOrd="0" destOrd="0" presId="urn:microsoft.com/office/officeart/2008/layout/VerticalCurvedList"/>
    <dgm:cxn modelId="{1ECD232C-39CD-4A40-817E-FC95F7264628}" type="presOf" srcId="{08A91167-0562-4AF7-9DE7-22EBA001BD65}" destId="{7BA5E70A-D02E-4BD1-8BF2-6AC52CB6CF60}" srcOrd="0" destOrd="0" presId="urn:microsoft.com/office/officeart/2008/layout/VerticalCurvedList"/>
    <dgm:cxn modelId="{91003BE7-FB1B-4F66-BB1E-A3B102879071}" type="presParOf" srcId="{0BA92CCD-0642-4F97-9E0E-EF25B69E0AE5}" destId="{0C71791B-D485-4AED-B021-97C884ED5A0F}" srcOrd="0" destOrd="0" presId="urn:microsoft.com/office/officeart/2008/layout/VerticalCurvedList"/>
    <dgm:cxn modelId="{937FA0E8-40D9-4D60-BD25-A00D28D27470}" type="presParOf" srcId="{0C71791B-D485-4AED-B021-97C884ED5A0F}" destId="{45AA0C11-18E6-4873-9F56-93FC16ECB212}" srcOrd="0" destOrd="0" presId="urn:microsoft.com/office/officeart/2008/layout/VerticalCurvedList"/>
    <dgm:cxn modelId="{6B11A18C-E53E-4C32-B9CC-81C16D5BB075}" type="presParOf" srcId="{45AA0C11-18E6-4873-9F56-93FC16ECB212}" destId="{7E42E01F-15A5-4FF6-8E39-2439139991F4}" srcOrd="0" destOrd="0" presId="urn:microsoft.com/office/officeart/2008/layout/VerticalCurvedList"/>
    <dgm:cxn modelId="{F34294B6-6B37-4FD7-BFA4-E7C85DD09EE5}" type="presParOf" srcId="{45AA0C11-18E6-4873-9F56-93FC16ECB212}" destId="{F468C0DE-7385-43C2-BDB1-D5548BC1D71E}" srcOrd="1" destOrd="0" presId="urn:microsoft.com/office/officeart/2008/layout/VerticalCurvedList"/>
    <dgm:cxn modelId="{DA56A805-DE2E-4BB7-942D-9EA4DAC46647}" type="presParOf" srcId="{45AA0C11-18E6-4873-9F56-93FC16ECB212}" destId="{FC04409B-063C-4DB9-B71F-4B8FC14A29B8}" srcOrd="2" destOrd="0" presId="urn:microsoft.com/office/officeart/2008/layout/VerticalCurvedList"/>
    <dgm:cxn modelId="{99E46641-F684-42EF-A7E4-CB87F59A7974}" type="presParOf" srcId="{45AA0C11-18E6-4873-9F56-93FC16ECB212}" destId="{B6C1146E-4CF2-4D46-BF91-87FCA58D97A0}" srcOrd="3" destOrd="0" presId="urn:microsoft.com/office/officeart/2008/layout/VerticalCurvedList"/>
    <dgm:cxn modelId="{CD35130B-454E-4248-938B-EA43EADCC61E}" type="presParOf" srcId="{0C71791B-D485-4AED-B021-97C884ED5A0F}" destId="{DA3541A8-A27F-4C79-911C-2880AB84AE3A}" srcOrd="1" destOrd="0" presId="urn:microsoft.com/office/officeart/2008/layout/VerticalCurvedList"/>
    <dgm:cxn modelId="{F50BEFD9-A307-4FE6-B20E-520DE7D6867C}" type="presParOf" srcId="{0C71791B-D485-4AED-B021-97C884ED5A0F}" destId="{365FD33F-50E9-4A5A-AC23-D3B98C725DB8}" srcOrd="2" destOrd="0" presId="urn:microsoft.com/office/officeart/2008/layout/VerticalCurvedList"/>
    <dgm:cxn modelId="{B34D01D5-861B-4158-ABDF-A1ABF983AF29}" type="presParOf" srcId="{365FD33F-50E9-4A5A-AC23-D3B98C725DB8}" destId="{88606F15-6455-48FF-B719-E5A613AC63B5}" srcOrd="0" destOrd="0" presId="urn:microsoft.com/office/officeart/2008/layout/VerticalCurvedList"/>
    <dgm:cxn modelId="{B632B699-0B76-4968-8C23-383A025B0208}" type="presParOf" srcId="{0C71791B-D485-4AED-B021-97C884ED5A0F}" destId="{7BA5E70A-D02E-4BD1-8BF2-6AC52CB6CF60}" srcOrd="3" destOrd="0" presId="urn:microsoft.com/office/officeart/2008/layout/VerticalCurvedList"/>
    <dgm:cxn modelId="{E6BDCE50-16B8-4F93-96DD-4F4E95B298AF}" type="presParOf" srcId="{0C71791B-D485-4AED-B021-97C884ED5A0F}" destId="{7504C4C1-1322-4036-925A-623A45B41534}" srcOrd="4" destOrd="0" presId="urn:microsoft.com/office/officeart/2008/layout/VerticalCurvedList"/>
    <dgm:cxn modelId="{458A99E1-6CE2-453E-BB6F-99DDE495BEC2}" type="presParOf" srcId="{7504C4C1-1322-4036-925A-623A45B41534}" destId="{6C13BBB4-29A5-42D3-A50F-DC0C18DD2BAF}" srcOrd="0" destOrd="0" presId="urn:microsoft.com/office/officeart/2008/layout/VerticalCurvedList"/>
    <dgm:cxn modelId="{1DA8725A-2C32-4C3E-A0AA-19C8FDA277D9}" type="presParOf" srcId="{0C71791B-D485-4AED-B021-97C884ED5A0F}" destId="{6251BF9F-DE3E-47A5-9C3E-E4568C0A968D}" srcOrd="5" destOrd="0" presId="urn:microsoft.com/office/officeart/2008/layout/VerticalCurvedList"/>
    <dgm:cxn modelId="{01291C61-DDB2-4C06-9AA1-38C8B1C527B8}" type="presParOf" srcId="{0C71791B-D485-4AED-B021-97C884ED5A0F}" destId="{83151FDC-912E-4C26-AE3D-0EDFBD3C3696}" srcOrd="6" destOrd="0" presId="urn:microsoft.com/office/officeart/2008/layout/VerticalCurvedList"/>
    <dgm:cxn modelId="{AACCE8CE-3235-4933-8382-1D5E6F47CB3D}" type="presParOf" srcId="{83151FDC-912E-4C26-AE3D-0EDFBD3C3696}" destId="{D639899B-47F5-4C23-84F6-F95BF43463A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B04F6-03DD-4771-AE31-F911C394CA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8A91167-0562-4AF7-9DE7-22EBA001BD65}">
      <dgm:prSet phldrT="[Text]" custT="1"/>
      <dgm:spPr>
        <a:noFill/>
        <a:ln>
          <a:solidFill>
            <a:schemeClr val="tx2"/>
          </a:solidFill>
        </a:ln>
      </dgm:spPr>
      <dgm:t>
        <a:bodyPr/>
        <a:lstStyle/>
        <a:p>
          <a:r>
            <a:rPr lang="en-US" sz="3000">
              <a:solidFill>
                <a:schemeClr val="accent1"/>
              </a:solidFill>
            </a:rPr>
            <a:t>Feature tốt vs Feature không tốt</a:t>
          </a:r>
        </a:p>
      </dgm:t>
    </dgm:pt>
    <dgm:pt modelId="{4F6C8F51-788D-49E0-818A-3BF835E94B9F}" type="sibTrans" cxnId="{A905C680-B00C-4EEE-906D-062CDE54EA9C}">
      <dgm:prSet/>
      <dgm:spPr/>
      <dgm:t>
        <a:bodyPr/>
        <a:lstStyle/>
        <a:p>
          <a:endParaRPr lang="en-US"/>
        </a:p>
      </dgm:t>
    </dgm:pt>
    <dgm:pt modelId="{7C8BA049-AABB-44AF-865D-6DA06B3BD2CD}" type="parTrans" cxnId="{A905C680-B00C-4EEE-906D-062CDE54EA9C}">
      <dgm:prSet/>
      <dgm:spPr/>
      <dgm:t>
        <a:bodyPr/>
        <a:lstStyle/>
        <a:p>
          <a:endParaRPr lang="en-US"/>
        </a:p>
      </dgm:t>
    </dgm:pt>
    <dgm:pt modelId="{03A2D4A9-1234-44D0-A888-440207159A55}">
      <dgm:prSet phldrT="[Text]" custT="1"/>
      <dgm:spPr>
        <a:noFill/>
        <a:ln>
          <a:solidFill>
            <a:schemeClr val="tx2"/>
          </a:solidFill>
        </a:ln>
      </dgm:spPr>
      <dgm:t>
        <a:bodyPr/>
        <a:lstStyle/>
        <a:p>
          <a:r>
            <a:rPr lang="en-US" sz="3000">
              <a:solidFill>
                <a:schemeClr val="accent1"/>
              </a:solidFill>
            </a:rPr>
            <a:t>Biểu diễn feature</a:t>
          </a:r>
        </a:p>
      </dgm:t>
    </dgm:pt>
    <dgm:pt modelId="{462B2282-4A70-41C7-8BFF-072EBF4FA56C}" type="sibTrans" cxnId="{7711A7EC-1668-495E-84AB-DECD0B8A5971}">
      <dgm:prSet/>
      <dgm:spPr/>
      <dgm:t>
        <a:bodyPr/>
        <a:lstStyle/>
        <a:p>
          <a:endParaRPr lang="en-US"/>
        </a:p>
      </dgm:t>
    </dgm:pt>
    <dgm:pt modelId="{4DF26B13-CA0F-4621-B4F6-7C5B75D8C618}" type="parTrans" cxnId="{7711A7EC-1668-495E-84AB-DECD0B8A5971}">
      <dgm:prSet/>
      <dgm:spPr/>
      <dgm:t>
        <a:bodyPr/>
        <a:lstStyle/>
        <a:p>
          <a:endParaRPr lang="en-US"/>
        </a:p>
      </dgm:t>
    </dgm:pt>
    <dgm:pt modelId="{ABFAD736-707F-4DB3-86F6-B0B37963F054}">
      <dgm:prSet phldrT="[Text]" custT="1"/>
      <dgm:spPr>
        <a:noFill/>
        <a:ln>
          <a:solidFill>
            <a:schemeClr val="accent1"/>
          </a:solidFill>
        </a:ln>
      </dgm:spPr>
      <dgm:t>
        <a:bodyPr/>
        <a:lstStyle/>
        <a:p>
          <a:r>
            <a:rPr lang="en-US" sz="3000">
              <a:solidFill>
                <a:schemeClr val="accent1"/>
              </a:solidFill>
            </a:rPr>
            <a:t>Raw data </a:t>
          </a:r>
          <a:r>
            <a:rPr lang="en-US" sz="3000" b="0">
              <a:solidFill>
                <a:schemeClr val="accent1"/>
              </a:solidFill>
            </a:rPr>
            <a:t>➡</a:t>
          </a:r>
          <a:r>
            <a:rPr lang="en-US" sz="3000">
              <a:solidFill>
                <a:schemeClr val="accent1"/>
              </a:solidFill>
            </a:rPr>
            <a:t> Feature model</a:t>
          </a:r>
        </a:p>
      </dgm:t>
    </dgm:pt>
    <dgm:pt modelId="{D14DE86B-BF56-4C84-94FB-D4F6C1BB01D1}" type="parTrans" cxnId="{2B186CA6-C2AE-48C6-9B94-871B6DF6D809}">
      <dgm:prSet/>
      <dgm:spPr/>
      <dgm:t>
        <a:bodyPr/>
        <a:lstStyle/>
        <a:p>
          <a:endParaRPr lang="en-US"/>
        </a:p>
      </dgm:t>
    </dgm:pt>
    <dgm:pt modelId="{A70F8069-B002-4A37-8620-4B565EB50995}" type="sibTrans" cxnId="{2B186CA6-C2AE-48C6-9B94-871B6DF6D809}">
      <dgm:prSet/>
      <dgm:spPr/>
      <dgm:t>
        <a:bodyPr/>
        <a:lstStyle/>
        <a:p>
          <a:endParaRPr lang="en-US"/>
        </a:p>
      </dgm:t>
    </dgm:pt>
    <dgm:pt modelId="{0BA92CCD-0642-4F97-9E0E-EF25B69E0AE5}" type="pres">
      <dgm:prSet presAssocID="{6F3B04F6-03DD-4771-AE31-F911C394CA91}" presName="Name0" presStyleCnt="0">
        <dgm:presLayoutVars>
          <dgm:chMax val="7"/>
          <dgm:chPref val="7"/>
          <dgm:dir/>
        </dgm:presLayoutVars>
      </dgm:prSet>
      <dgm:spPr/>
      <dgm:t>
        <a:bodyPr/>
        <a:lstStyle/>
        <a:p>
          <a:endParaRPr lang="en-US"/>
        </a:p>
      </dgm:t>
    </dgm:pt>
    <dgm:pt modelId="{0C71791B-D485-4AED-B021-97C884ED5A0F}" type="pres">
      <dgm:prSet presAssocID="{6F3B04F6-03DD-4771-AE31-F911C394CA91}" presName="Name1" presStyleCnt="0"/>
      <dgm:spPr/>
    </dgm:pt>
    <dgm:pt modelId="{45AA0C11-18E6-4873-9F56-93FC16ECB212}" type="pres">
      <dgm:prSet presAssocID="{6F3B04F6-03DD-4771-AE31-F911C394CA91}" presName="cycle" presStyleCnt="0"/>
      <dgm:spPr/>
    </dgm:pt>
    <dgm:pt modelId="{7E42E01F-15A5-4FF6-8E39-2439139991F4}" type="pres">
      <dgm:prSet presAssocID="{6F3B04F6-03DD-4771-AE31-F911C394CA91}" presName="srcNode" presStyleLbl="node1" presStyleIdx="0" presStyleCnt="3"/>
      <dgm:spPr/>
    </dgm:pt>
    <dgm:pt modelId="{F468C0DE-7385-43C2-BDB1-D5548BC1D71E}" type="pres">
      <dgm:prSet presAssocID="{6F3B04F6-03DD-4771-AE31-F911C394CA91}" presName="conn" presStyleLbl="parChTrans1D2" presStyleIdx="0" presStyleCnt="1"/>
      <dgm:spPr/>
      <dgm:t>
        <a:bodyPr/>
        <a:lstStyle/>
        <a:p>
          <a:endParaRPr lang="en-US"/>
        </a:p>
      </dgm:t>
    </dgm:pt>
    <dgm:pt modelId="{FC04409B-063C-4DB9-B71F-4B8FC14A29B8}" type="pres">
      <dgm:prSet presAssocID="{6F3B04F6-03DD-4771-AE31-F911C394CA91}" presName="extraNode" presStyleLbl="node1" presStyleIdx="0" presStyleCnt="3"/>
      <dgm:spPr/>
    </dgm:pt>
    <dgm:pt modelId="{B6C1146E-4CF2-4D46-BF91-87FCA58D97A0}" type="pres">
      <dgm:prSet presAssocID="{6F3B04F6-03DD-4771-AE31-F911C394CA91}" presName="dstNode" presStyleLbl="node1" presStyleIdx="0" presStyleCnt="3"/>
      <dgm:spPr/>
    </dgm:pt>
    <dgm:pt modelId="{DA3541A8-A27F-4C79-911C-2880AB84AE3A}" type="pres">
      <dgm:prSet presAssocID="{ABFAD736-707F-4DB3-86F6-B0B37963F054}" presName="text_1" presStyleLbl="node1" presStyleIdx="0" presStyleCnt="3">
        <dgm:presLayoutVars>
          <dgm:bulletEnabled val="1"/>
        </dgm:presLayoutVars>
      </dgm:prSet>
      <dgm:spPr/>
      <dgm:t>
        <a:bodyPr/>
        <a:lstStyle/>
        <a:p>
          <a:endParaRPr lang="en-US"/>
        </a:p>
      </dgm:t>
    </dgm:pt>
    <dgm:pt modelId="{365FD33F-50E9-4A5A-AC23-D3B98C725DB8}" type="pres">
      <dgm:prSet presAssocID="{ABFAD736-707F-4DB3-86F6-B0B37963F054}" presName="accent_1" presStyleCnt="0"/>
      <dgm:spPr/>
    </dgm:pt>
    <dgm:pt modelId="{88606F15-6455-48FF-B719-E5A613AC63B5}" type="pres">
      <dgm:prSet presAssocID="{ABFAD736-707F-4DB3-86F6-B0B37963F054}" presName="accentRepeatNode" presStyleLbl="solidFgAcc1" presStyleIdx="0" presStyleCnt="3"/>
      <dgm:spPr/>
    </dgm:pt>
    <dgm:pt modelId="{7BA5E70A-D02E-4BD1-8BF2-6AC52CB6CF60}" type="pres">
      <dgm:prSet presAssocID="{08A91167-0562-4AF7-9DE7-22EBA001BD65}" presName="text_2" presStyleLbl="node1" presStyleIdx="1" presStyleCnt="3">
        <dgm:presLayoutVars>
          <dgm:bulletEnabled val="1"/>
        </dgm:presLayoutVars>
      </dgm:prSet>
      <dgm:spPr/>
      <dgm:t>
        <a:bodyPr/>
        <a:lstStyle/>
        <a:p>
          <a:endParaRPr lang="en-US"/>
        </a:p>
      </dgm:t>
    </dgm:pt>
    <dgm:pt modelId="{7504C4C1-1322-4036-925A-623A45B41534}" type="pres">
      <dgm:prSet presAssocID="{08A91167-0562-4AF7-9DE7-22EBA001BD65}" presName="accent_2" presStyleCnt="0"/>
      <dgm:spPr/>
    </dgm:pt>
    <dgm:pt modelId="{6C13BBB4-29A5-42D3-A50F-DC0C18DD2BAF}" type="pres">
      <dgm:prSet presAssocID="{08A91167-0562-4AF7-9DE7-22EBA001BD65}" presName="accentRepeatNode" presStyleLbl="solidFgAcc1" presStyleIdx="1" presStyleCnt="3"/>
      <dgm:spPr/>
    </dgm:pt>
    <dgm:pt modelId="{6251BF9F-DE3E-47A5-9C3E-E4568C0A968D}" type="pres">
      <dgm:prSet presAssocID="{03A2D4A9-1234-44D0-A888-440207159A55}" presName="text_3" presStyleLbl="node1" presStyleIdx="2" presStyleCnt="3">
        <dgm:presLayoutVars>
          <dgm:bulletEnabled val="1"/>
        </dgm:presLayoutVars>
      </dgm:prSet>
      <dgm:spPr/>
      <dgm:t>
        <a:bodyPr/>
        <a:lstStyle/>
        <a:p>
          <a:endParaRPr lang="en-US"/>
        </a:p>
      </dgm:t>
    </dgm:pt>
    <dgm:pt modelId="{83151FDC-912E-4C26-AE3D-0EDFBD3C3696}" type="pres">
      <dgm:prSet presAssocID="{03A2D4A9-1234-44D0-A888-440207159A55}" presName="accent_3" presStyleCnt="0"/>
      <dgm:spPr/>
    </dgm:pt>
    <dgm:pt modelId="{D639899B-47F5-4C23-84F6-F95BF43463AF}" type="pres">
      <dgm:prSet presAssocID="{03A2D4A9-1234-44D0-A888-440207159A55}" presName="accentRepeatNode" presStyleLbl="solidFgAcc1" presStyleIdx="2" presStyleCnt="3"/>
      <dgm:spPr/>
    </dgm:pt>
  </dgm:ptLst>
  <dgm:cxnLst>
    <dgm:cxn modelId="{2B186CA6-C2AE-48C6-9B94-871B6DF6D809}" srcId="{6F3B04F6-03DD-4771-AE31-F911C394CA91}" destId="{ABFAD736-707F-4DB3-86F6-B0B37963F054}" srcOrd="0" destOrd="0" parTransId="{D14DE86B-BF56-4C84-94FB-D4F6C1BB01D1}" sibTransId="{A70F8069-B002-4A37-8620-4B565EB50995}"/>
    <dgm:cxn modelId="{7711A7EC-1668-495E-84AB-DECD0B8A5971}" srcId="{6F3B04F6-03DD-4771-AE31-F911C394CA91}" destId="{03A2D4A9-1234-44D0-A888-440207159A55}" srcOrd="2" destOrd="0" parTransId="{4DF26B13-CA0F-4621-B4F6-7C5B75D8C618}" sibTransId="{462B2282-4A70-41C7-8BFF-072EBF4FA56C}"/>
    <dgm:cxn modelId="{1CB1B2C0-3D1B-47EF-B735-5FAC5B3CE2A2}" type="presOf" srcId="{ABFAD736-707F-4DB3-86F6-B0B37963F054}" destId="{DA3541A8-A27F-4C79-911C-2880AB84AE3A}" srcOrd="0" destOrd="0" presId="urn:microsoft.com/office/officeart/2008/layout/VerticalCurvedList"/>
    <dgm:cxn modelId="{7F420A3E-6595-4270-BBF1-E62C79A5DDFC}" type="presOf" srcId="{6F3B04F6-03DD-4771-AE31-F911C394CA91}" destId="{0BA92CCD-0642-4F97-9E0E-EF25B69E0AE5}" srcOrd="0" destOrd="0" presId="urn:microsoft.com/office/officeart/2008/layout/VerticalCurvedList"/>
    <dgm:cxn modelId="{941D105C-D8BF-4A1D-8F87-F9AB1EDD0EAB}" type="presOf" srcId="{A70F8069-B002-4A37-8620-4B565EB50995}" destId="{F468C0DE-7385-43C2-BDB1-D5548BC1D71E}" srcOrd="0" destOrd="0" presId="urn:microsoft.com/office/officeart/2008/layout/VerticalCurvedList"/>
    <dgm:cxn modelId="{A905C680-B00C-4EEE-906D-062CDE54EA9C}" srcId="{6F3B04F6-03DD-4771-AE31-F911C394CA91}" destId="{08A91167-0562-4AF7-9DE7-22EBA001BD65}" srcOrd="1" destOrd="0" parTransId="{7C8BA049-AABB-44AF-865D-6DA06B3BD2CD}" sibTransId="{4F6C8F51-788D-49E0-818A-3BF835E94B9F}"/>
    <dgm:cxn modelId="{1329240B-9D23-4111-B4A4-24863F7E0292}" type="presOf" srcId="{03A2D4A9-1234-44D0-A888-440207159A55}" destId="{6251BF9F-DE3E-47A5-9C3E-E4568C0A968D}" srcOrd="0" destOrd="0" presId="urn:microsoft.com/office/officeart/2008/layout/VerticalCurvedList"/>
    <dgm:cxn modelId="{1ECD232C-39CD-4A40-817E-FC95F7264628}" type="presOf" srcId="{08A91167-0562-4AF7-9DE7-22EBA001BD65}" destId="{7BA5E70A-D02E-4BD1-8BF2-6AC52CB6CF60}" srcOrd="0" destOrd="0" presId="urn:microsoft.com/office/officeart/2008/layout/VerticalCurvedList"/>
    <dgm:cxn modelId="{91003BE7-FB1B-4F66-BB1E-A3B102879071}" type="presParOf" srcId="{0BA92CCD-0642-4F97-9E0E-EF25B69E0AE5}" destId="{0C71791B-D485-4AED-B021-97C884ED5A0F}" srcOrd="0" destOrd="0" presId="urn:microsoft.com/office/officeart/2008/layout/VerticalCurvedList"/>
    <dgm:cxn modelId="{937FA0E8-40D9-4D60-BD25-A00D28D27470}" type="presParOf" srcId="{0C71791B-D485-4AED-B021-97C884ED5A0F}" destId="{45AA0C11-18E6-4873-9F56-93FC16ECB212}" srcOrd="0" destOrd="0" presId="urn:microsoft.com/office/officeart/2008/layout/VerticalCurvedList"/>
    <dgm:cxn modelId="{6B11A18C-E53E-4C32-B9CC-81C16D5BB075}" type="presParOf" srcId="{45AA0C11-18E6-4873-9F56-93FC16ECB212}" destId="{7E42E01F-15A5-4FF6-8E39-2439139991F4}" srcOrd="0" destOrd="0" presId="urn:microsoft.com/office/officeart/2008/layout/VerticalCurvedList"/>
    <dgm:cxn modelId="{F34294B6-6B37-4FD7-BFA4-E7C85DD09EE5}" type="presParOf" srcId="{45AA0C11-18E6-4873-9F56-93FC16ECB212}" destId="{F468C0DE-7385-43C2-BDB1-D5548BC1D71E}" srcOrd="1" destOrd="0" presId="urn:microsoft.com/office/officeart/2008/layout/VerticalCurvedList"/>
    <dgm:cxn modelId="{DA56A805-DE2E-4BB7-942D-9EA4DAC46647}" type="presParOf" srcId="{45AA0C11-18E6-4873-9F56-93FC16ECB212}" destId="{FC04409B-063C-4DB9-B71F-4B8FC14A29B8}" srcOrd="2" destOrd="0" presId="urn:microsoft.com/office/officeart/2008/layout/VerticalCurvedList"/>
    <dgm:cxn modelId="{99E46641-F684-42EF-A7E4-CB87F59A7974}" type="presParOf" srcId="{45AA0C11-18E6-4873-9F56-93FC16ECB212}" destId="{B6C1146E-4CF2-4D46-BF91-87FCA58D97A0}" srcOrd="3" destOrd="0" presId="urn:microsoft.com/office/officeart/2008/layout/VerticalCurvedList"/>
    <dgm:cxn modelId="{CD35130B-454E-4248-938B-EA43EADCC61E}" type="presParOf" srcId="{0C71791B-D485-4AED-B021-97C884ED5A0F}" destId="{DA3541A8-A27F-4C79-911C-2880AB84AE3A}" srcOrd="1" destOrd="0" presId="urn:microsoft.com/office/officeart/2008/layout/VerticalCurvedList"/>
    <dgm:cxn modelId="{F50BEFD9-A307-4FE6-B20E-520DE7D6867C}" type="presParOf" srcId="{0C71791B-D485-4AED-B021-97C884ED5A0F}" destId="{365FD33F-50E9-4A5A-AC23-D3B98C725DB8}" srcOrd="2" destOrd="0" presId="urn:microsoft.com/office/officeart/2008/layout/VerticalCurvedList"/>
    <dgm:cxn modelId="{B34D01D5-861B-4158-ABDF-A1ABF983AF29}" type="presParOf" srcId="{365FD33F-50E9-4A5A-AC23-D3B98C725DB8}" destId="{88606F15-6455-48FF-B719-E5A613AC63B5}" srcOrd="0" destOrd="0" presId="urn:microsoft.com/office/officeart/2008/layout/VerticalCurvedList"/>
    <dgm:cxn modelId="{B632B699-0B76-4968-8C23-383A025B0208}" type="presParOf" srcId="{0C71791B-D485-4AED-B021-97C884ED5A0F}" destId="{7BA5E70A-D02E-4BD1-8BF2-6AC52CB6CF60}" srcOrd="3" destOrd="0" presId="urn:microsoft.com/office/officeart/2008/layout/VerticalCurvedList"/>
    <dgm:cxn modelId="{E6BDCE50-16B8-4F93-96DD-4F4E95B298AF}" type="presParOf" srcId="{0C71791B-D485-4AED-B021-97C884ED5A0F}" destId="{7504C4C1-1322-4036-925A-623A45B41534}" srcOrd="4" destOrd="0" presId="urn:microsoft.com/office/officeart/2008/layout/VerticalCurvedList"/>
    <dgm:cxn modelId="{458A99E1-6CE2-453E-BB6F-99DDE495BEC2}" type="presParOf" srcId="{7504C4C1-1322-4036-925A-623A45B41534}" destId="{6C13BBB4-29A5-42D3-A50F-DC0C18DD2BAF}" srcOrd="0" destOrd="0" presId="urn:microsoft.com/office/officeart/2008/layout/VerticalCurvedList"/>
    <dgm:cxn modelId="{1DA8725A-2C32-4C3E-A0AA-19C8FDA277D9}" type="presParOf" srcId="{0C71791B-D485-4AED-B021-97C884ED5A0F}" destId="{6251BF9F-DE3E-47A5-9C3E-E4568C0A968D}" srcOrd="5" destOrd="0" presId="urn:microsoft.com/office/officeart/2008/layout/VerticalCurvedList"/>
    <dgm:cxn modelId="{01291C61-DDB2-4C06-9AA1-38C8B1C527B8}" type="presParOf" srcId="{0C71791B-D485-4AED-B021-97C884ED5A0F}" destId="{83151FDC-912E-4C26-AE3D-0EDFBD3C3696}" srcOrd="6" destOrd="0" presId="urn:microsoft.com/office/officeart/2008/layout/VerticalCurvedList"/>
    <dgm:cxn modelId="{AACCE8CE-3235-4933-8382-1D5E6F47CB3D}" type="presParOf" srcId="{83151FDC-912E-4C26-AE3D-0EDFBD3C3696}" destId="{D639899B-47F5-4C23-84F6-F95BF43463A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BC6ABE-98FE-42B4-A427-79479E10E974}"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3D86AFFA-7BE5-4596-8FDF-535B388915EF}">
      <dgm:prSet phldrT="[Text]"/>
      <dgm:spPr>
        <a:ln>
          <a:solidFill>
            <a:schemeClr val="accent1">
              <a:lumMod val="50000"/>
            </a:schemeClr>
          </a:solidFill>
        </a:ln>
      </dgm:spPr>
      <dgm:t>
        <a:bodyPr/>
        <a:lstStyle/>
        <a:p>
          <a:r>
            <a:rPr lang="en-US"/>
            <a:t>Phân tích</a:t>
          </a:r>
        </a:p>
      </dgm:t>
    </dgm:pt>
    <dgm:pt modelId="{A4D8F993-4D14-4664-A204-72F61CC082CB}" type="parTrans" cxnId="{27CE0D38-96DC-4BB7-A205-A5918C5B9F85}">
      <dgm:prSet/>
      <dgm:spPr/>
      <dgm:t>
        <a:bodyPr/>
        <a:lstStyle/>
        <a:p>
          <a:endParaRPr lang="en-US"/>
        </a:p>
      </dgm:t>
    </dgm:pt>
    <dgm:pt modelId="{52E5B5AD-6C8D-4141-96D4-FA3294ECE02F}" type="sibTrans" cxnId="{27CE0D38-96DC-4BB7-A205-A5918C5B9F85}">
      <dgm:prSet/>
      <dgm:spPr/>
      <dgm:t>
        <a:bodyPr/>
        <a:lstStyle/>
        <a:p>
          <a:endParaRPr lang="en-US"/>
        </a:p>
      </dgm:t>
    </dgm:pt>
    <dgm:pt modelId="{610154C2-DC3A-4EFE-A13D-4BC33F378B9D}">
      <dgm:prSet phldrT="[Text]"/>
      <dgm:spPr/>
      <dgm:t>
        <a:bodyPr/>
        <a:lstStyle/>
        <a:p>
          <a:r>
            <a:rPr lang="en-US"/>
            <a:t>- Phân tích yêu cầu</a:t>
          </a:r>
        </a:p>
        <a:p>
          <a:r>
            <a:rPr lang="en-US"/>
            <a:t>- Tìm kiếm dữ liệu</a:t>
          </a:r>
        </a:p>
        <a:p>
          <a:r>
            <a:rPr lang="en-US"/>
            <a:t>- EDA</a:t>
          </a:r>
        </a:p>
      </dgm:t>
    </dgm:pt>
    <dgm:pt modelId="{85A8FE4A-1EC0-449B-8E26-F8FB9BA02483}" type="parTrans" cxnId="{16BE7B30-F29F-46C7-96C4-70B362700F63}">
      <dgm:prSet/>
      <dgm:spPr/>
      <dgm:t>
        <a:bodyPr/>
        <a:lstStyle/>
        <a:p>
          <a:endParaRPr lang="en-US"/>
        </a:p>
      </dgm:t>
    </dgm:pt>
    <dgm:pt modelId="{0262AF7A-FBD1-4EE8-BBAF-1D0AEAADD680}" type="sibTrans" cxnId="{16BE7B30-F29F-46C7-96C4-70B362700F63}">
      <dgm:prSet/>
      <dgm:spPr/>
      <dgm:t>
        <a:bodyPr/>
        <a:lstStyle/>
        <a:p>
          <a:endParaRPr lang="en-US"/>
        </a:p>
      </dgm:t>
    </dgm:pt>
    <dgm:pt modelId="{EA2CF966-EFE3-4FE9-BE0D-DF0D2D591A01}">
      <dgm:prSet phldrT="[Text]"/>
      <dgm:spPr>
        <a:ln>
          <a:solidFill>
            <a:schemeClr val="accent1">
              <a:lumMod val="50000"/>
            </a:schemeClr>
          </a:solidFill>
        </a:ln>
      </dgm:spPr>
      <dgm:t>
        <a:bodyPr/>
        <a:lstStyle/>
        <a:p>
          <a:r>
            <a:rPr lang="en-US"/>
            <a:t>Biểu diễn</a:t>
          </a:r>
        </a:p>
      </dgm:t>
    </dgm:pt>
    <dgm:pt modelId="{8AD66FD7-1F1C-4008-B18A-6B49D195BFEF}" type="parTrans" cxnId="{AFF0A6E2-1AE5-47F0-B93E-4C28A3D62D54}">
      <dgm:prSet/>
      <dgm:spPr/>
      <dgm:t>
        <a:bodyPr/>
        <a:lstStyle/>
        <a:p>
          <a:endParaRPr lang="en-US"/>
        </a:p>
      </dgm:t>
    </dgm:pt>
    <dgm:pt modelId="{7D38AEAB-A0E5-49F4-AF42-9D75AEA68386}" type="sibTrans" cxnId="{AFF0A6E2-1AE5-47F0-B93E-4C28A3D62D54}">
      <dgm:prSet/>
      <dgm:spPr/>
      <dgm:t>
        <a:bodyPr/>
        <a:lstStyle/>
        <a:p>
          <a:endParaRPr lang="en-US"/>
        </a:p>
      </dgm:t>
    </dgm:pt>
    <dgm:pt modelId="{2D4B60B4-DE93-41AC-AF3C-564CE1EFCFA9}">
      <dgm:prSet phldrT="[Text]"/>
      <dgm:spPr/>
      <dgm:t>
        <a:bodyPr/>
        <a:lstStyle/>
        <a:p>
          <a:r>
            <a:rPr lang="en-US"/>
            <a:t>- Feature extraction</a:t>
          </a:r>
        </a:p>
        <a:p>
          <a:r>
            <a:rPr lang="en-US"/>
            <a:t>- Biến đổi feature</a:t>
          </a:r>
        </a:p>
        <a:p>
          <a:r>
            <a:rPr lang="en-US"/>
            <a:t>- Tạo mới feature</a:t>
          </a:r>
        </a:p>
      </dgm:t>
    </dgm:pt>
    <dgm:pt modelId="{E8DE9498-ACAF-47FE-AF16-76B01E582003}" type="parTrans" cxnId="{7367874C-9D84-46E5-A01A-BE43F56B8D3B}">
      <dgm:prSet/>
      <dgm:spPr/>
      <dgm:t>
        <a:bodyPr/>
        <a:lstStyle/>
        <a:p>
          <a:endParaRPr lang="en-US"/>
        </a:p>
      </dgm:t>
    </dgm:pt>
    <dgm:pt modelId="{63290F6E-A5CE-42FD-BAE9-491CC27132B1}" type="sibTrans" cxnId="{7367874C-9D84-46E5-A01A-BE43F56B8D3B}">
      <dgm:prSet/>
      <dgm:spPr/>
      <dgm:t>
        <a:bodyPr/>
        <a:lstStyle/>
        <a:p>
          <a:endParaRPr lang="en-US"/>
        </a:p>
      </dgm:t>
    </dgm:pt>
    <dgm:pt modelId="{55851302-ED75-4ADD-B470-584F62E0F5FA}" type="pres">
      <dgm:prSet presAssocID="{47BC6ABE-98FE-42B4-A427-79479E10E974}" presName="Name0" presStyleCnt="0">
        <dgm:presLayoutVars>
          <dgm:chMax val="5"/>
          <dgm:chPref val="5"/>
          <dgm:dir/>
          <dgm:animLvl val="lvl"/>
        </dgm:presLayoutVars>
      </dgm:prSet>
      <dgm:spPr/>
      <dgm:t>
        <a:bodyPr/>
        <a:lstStyle/>
        <a:p>
          <a:endParaRPr lang="en-US"/>
        </a:p>
      </dgm:t>
    </dgm:pt>
    <dgm:pt modelId="{8FB7D2FF-927B-45D5-89A6-D00B32E493F6}" type="pres">
      <dgm:prSet presAssocID="{3D86AFFA-7BE5-4596-8FDF-535B388915EF}" presName="parentText1" presStyleLbl="node1" presStyleIdx="0" presStyleCnt="2">
        <dgm:presLayoutVars>
          <dgm:chMax/>
          <dgm:chPref val="3"/>
          <dgm:bulletEnabled val="1"/>
        </dgm:presLayoutVars>
      </dgm:prSet>
      <dgm:spPr/>
      <dgm:t>
        <a:bodyPr/>
        <a:lstStyle/>
        <a:p>
          <a:endParaRPr lang="en-US"/>
        </a:p>
      </dgm:t>
    </dgm:pt>
    <dgm:pt modelId="{A901AD8D-B51F-4874-8BAA-C488A5EA0CA1}" type="pres">
      <dgm:prSet presAssocID="{3D86AFFA-7BE5-4596-8FDF-535B388915EF}" presName="childText1" presStyleLbl="solidAlignAcc1" presStyleIdx="0" presStyleCnt="2">
        <dgm:presLayoutVars>
          <dgm:chMax val="0"/>
          <dgm:chPref val="0"/>
          <dgm:bulletEnabled val="1"/>
        </dgm:presLayoutVars>
      </dgm:prSet>
      <dgm:spPr/>
      <dgm:t>
        <a:bodyPr/>
        <a:lstStyle/>
        <a:p>
          <a:endParaRPr lang="en-US"/>
        </a:p>
      </dgm:t>
    </dgm:pt>
    <dgm:pt modelId="{8C99DE32-A4D7-4578-A63E-17350F928694}" type="pres">
      <dgm:prSet presAssocID="{EA2CF966-EFE3-4FE9-BE0D-DF0D2D591A01}" presName="parentText2" presStyleLbl="node1" presStyleIdx="1" presStyleCnt="2">
        <dgm:presLayoutVars>
          <dgm:chMax/>
          <dgm:chPref val="3"/>
          <dgm:bulletEnabled val="1"/>
        </dgm:presLayoutVars>
      </dgm:prSet>
      <dgm:spPr/>
      <dgm:t>
        <a:bodyPr/>
        <a:lstStyle/>
        <a:p>
          <a:endParaRPr lang="en-US"/>
        </a:p>
      </dgm:t>
    </dgm:pt>
    <dgm:pt modelId="{8E01EAD3-0306-41FF-9FA5-5E440E6E4E1C}" type="pres">
      <dgm:prSet presAssocID="{EA2CF966-EFE3-4FE9-BE0D-DF0D2D591A01}" presName="childText2" presStyleLbl="solidAlignAcc1" presStyleIdx="1" presStyleCnt="2">
        <dgm:presLayoutVars>
          <dgm:chMax val="0"/>
          <dgm:chPref val="0"/>
          <dgm:bulletEnabled val="1"/>
        </dgm:presLayoutVars>
      </dgm:prSet>
      <dgm:spPr/>
      <dgm:t>
        <a:bodyPr/>
        <a:lstStyle/>
        <a:p>
          <a:endParaRPr lang="en-US"/>
        </a:p>
      </dgm:t>
    </dgm:pt>
  </dgm:ptLst>
  <dgm:cxnLst>
    <dgm:cxn modelId="{27CE0D38-96DC-4BB7-A205-A5918C5B9F85}" srcId="{47BC6ABE-98FE-42B4-A427-79479E10E974}" destId="{3D86AFFA-7BE5-4596-8FDF-535B388915EF}" srcOrd="0" destOrd="0" parTransId="{A4D8F993-4D14-4664-A204-72F61CC082CB}" sibTransId="{52E5B5AD-6C8D-4141-96D4-FA3294ECE02F}"/>
    <dgm:cxn modelId="{5082C660-6C16-4E1E-8E0F-438334DA3CAB}" type="presOf" srcId="{EA2CF966-EFE3-4FE9-BE0D-DF0D2D591A01}" destId="{8C99DE32-A4D7-4578-A63E-17350F928694}" srcOrd="0" destOrd="0" presId="urn:microsoft.com/office/officeart/2009/3/layout/IncreasingArrowsProcess"/>
    <dgm:cxn modelId="{16BE7B30-F29F-46C7-96C4-70B362700F63}" srcId="{3D86AFFA-7BE5-4596-8FDF-535B388915EF}" destId="{610154C2-DC3A-4EFE-A13D-4BC33F378B9D}" srcOrd="0" destOrd="0" parTransId="{85A8FE4A-1EC0-449B-8E26-F8FB9BA02483}" sibTransId="{0262AF7A-FBD1-4EE8-BBAF-1D0AEAADD680}"/>
    <dgm:cxn modelId="{EFF83708-3A90-4058-9D3F-685FAB5BCD7E}" type="presOf" srcId="{3D86AFFA-7BE5-4596-8FDF-535B388915EF}" destId="{8FB7D2FF-927B-45D5-89A6-D00B32E493F6}" srcOrd="0" destOrd="0" presId="urn:microsoft.com/office/officeart/2009/3/layout/IncreasingArrowsProcess"/>
    <dgm:cxn modelId="{7367874C-9D84-46E5-A01A-BE43F56B8D3B}" srcId="{EA2CF966-EFE3-4FE9-BE0D-DF0D2D591A01}" destId="{2D4B60B4-DE93-41AC-AF3C-564CE1EFCFA9}" srcOrd="0" destOrd="0" parTransId="{E8DE9498-ACAF-47FE-AF16-76B01E582003}" sibTransId="{63290F6E-A5CE-42FD-BAE9-491CC27132B1}"/>
    <dgm:cxn modelId="{CCB01515-FD1E-407E-910E-907499905B5D}" type="presOf" srcId="{2D4B60B4-DE93-41AC-AF3C-564CE1EFCFA9}" destId="{8E01EAD3-0306-41FF-9FA5-5E440E6E4E1C}" srcOrd="0" destOrd="0" presId="urn:microsoft.com/office/officeart/2009/3/layout/IncreasingArrowsProcess"/>
    <dgm:cxn modelId="{56E1D3A4-BB16-4087-AF44-D90CC74082CA}" type="presOf" srcId="{610154C2-DC3A-4EFE-A13D-4BC33F378B9D}" destId="{A901AD8D-B51F-4874-8BAA-C488A5EA0CA1}" srcOrd="0" destOrd="0" presId="urn:microsoft.com/office/officeart/2009/3/layout/IncreasingArrowsProcess"/>
    <dgm:cxn modelId="{AFF0A6E2-1AE5-47F0-B93E-4C28A3D62D54}" srcId="{47BC6ABE-98FE-42B4-A427-79479E10E974}" destId="{EA2CF966-EFE3-4FE9-BE0D-DF0D2D591A01}" srcOrd="1" destOrd="0" parTransId="{8AD66FD7-1F1C-4008-B18A-6B49D195BFEF}" sibTransId="{7D38AEAB-A0E5-49F4-AF42-9D75AEA68386}"/>
    <dgm:cxn modelId="{99B26EE7-8059-4EC4-84CD-8496E206619F}" type="presOf" srcId="{47BC6ABE-98FE-42B4-A427-79479E10E974}" destId="{55851302-ED75-4ADD-B470-584F62E0F5FA}" srcOrd="0" destOrd="0" presId="urn:microsoft.com/office/officeart/2009/3/layout/IncreasingArrowsProcess"/>
    <dgm:cxn modelId="{7C6F03A3-C9B7-4BC2-BDDC-11BE7E6AA85D}" type="presParOf" srcId="{55851302-ED75-4ADD-B470-584F62E0F5FA}" destId="{8FB7D2FF-927B-45D5-89A6-D00B32E493F6}" srcOrd="0" destOrd="0" presId="urn:microsoft.com/office/officeart/2009/3/layout/IncreasingArrowsProcess"/>
    <dgm:cxn modelId="{17C3BD36-566C-46B4-942C-3056462B6D71}" type="presParOf" srcId="{55851302-ED75-4ADD-B470-584F62E0F5FA}" destId="{A901AD8D-B51F-4874-8BAA-C488A5EA0CA1}" srcOrd="1" destOrd="0" presId="urn:microsoft.com/office/officeart/2009/3/layout/IncreasingArrowsProcess"/>
    <dgm:cxn modelId="{16A422FF-BE9E-4E8B-9B20-A13C44BBD98E}" type="presParOf" srcId="{55851302-ED75-4ADD-B470-584F62E0F5FA}" destId="{8C99DE32-A4D7-4578-A63E-17350F928694}" srcOrd="2" destOrd="0" presId="urn:microsoft.com/office/officeart/2009/3/layout/IncreasingArrowsProcess"/>
    <dgm:cxn modelId="{6B961C4F-916F-46D9-BCCD-B9B0218E707C}" type="presParOf" srcId="{55851302-ED75-4ADD-B470-584F62E0F5FA}" destId="{8E01EAD3-0306-41FF-9FA5-5E440E6E4E1C}" srcOrd="3"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8C0DE-7385-43C2-BDB1-D5548BC1D71E}">
      <dsp:nvSpPr>
        <dsp:cNvPr id="0" name=""/>
        <dsp:cNvSpPr/>
      </dsp:nvSpPr>
      <dsp:spPr>
        <a:xfrm>
          <a:off x="-4421439" y="-678123"/>
          <a:ext cx="5267427" cy="5267427"/>
        </a:xfrm>
        <a:prstGeom prst="blockArc">
          <a:avLst>
            <a:gd name="adj1" fmla="val 18900000"/>
            <a:gd name="adj2" fmla="val 2700000"/>
            <a:gd name="adj3" fmla="val 41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3541A8-A27F-4C79-911C-2880AB84AE3A}">
      <dsp:nvSpPr>
        <dsp:cNvPr id="0" name=""/>
        <dsp:cNvSpPr/>
      </dsp:nvSpPr>
      <dsp:spPr>
        <a:xfrm>
          <a:off x="544073" y="391118"/>
          <a:ext cx="7139843" cy="782236"/>
        </a:xfrm>
        <a:prstGeom prst="rect">
          <a:avLst/>
        </a:prstGeom>
        <a:no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00" tIns="76200" rIns="76200" bIns="76200" numCol="1" spcCol="1270" anchor="ctr" anchorCtr="0">
          <a:noAutofit/>
        </a:bodyPr>
        <a:lstStyle/>
        <a:p>
          <a:pPr lvl="0" algn="l" defTabSz="1333500">
            <a:lnSpc>
              <a:spcPct val="90000"/>
            </a:lnSpc>
            <a:spcBef>
              <a:spcPct val="0"/>
            </a:spcBef>
            <a:spcAft>
              <a:spcPct val="35000"/>
            </a:spcAft>
          </a:pPr>
          <a:r>
            <a:rPr lang="en-US" sz="3000" kern="1200">
              <a:solidFill>
                <a:schemeClr val="accent1"/>
              </a:solidFill>
            </a:rPr>
            <a:t>Cải thiện chất lượng dữ liệu</a:t>
          </a:r>
        </a:p>
      </dsp:txBody>
      <dsp:txXfrm>
        <a:off x="544073" y="391118"/>
        <a:ext cx="7139843" cy="782236"/>
      </dsp:txXfrm>
    </dsp:sp>
    <dsp:sp modelId="{88606F15-6455-48FF-B719-E5A613AC63B5}">
      <dsp:nvSpPr>
        <dsp:cNvPr id="0" name=""/>
        <dsp:cNvSpPr/>
      </dsp:nvSpPr>
      <dsp:spPr>
        <a:xfrm>
          <a:off x="55175" y="293338"/>
          <a:ext cx="977795" cy="9777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A5E70A-D02E-4BD1-8BF2-6AC52CB6CF60}">
      <dsp:nvSpPr>
        <dsp:cNvPr id="0" name=""/>
        <dsp:cNvSpPr/>
      </dsp:nvSpPr>
      <dsp:spPr>
        <a:xfrm>
          <a:off x="828416" y="1564472"/>
          <a:ext cx="6855500" cy="782236"/>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00" tIns="76200" rIns="76200" bIns="76200" numCol="1" spcCol="1270" anchor="ctr" anchorCtr="0">
          <a:noAutofit/>
        </a:bodyPr>
        <a:lstStyle/>
        <a:p>
          <a:pPr lvl="0" algn="l" defTabSz="1333500">
            <a:lnSpc>
              <a:spcPct val="90000"/>
            </a:lnSpc>
            <a:spcBef>
              <a:spcPct val="0"/>
            </a:spcBef>
            <a:spcAft>
              <a:spcPct val="35000"/>
            </a:spcAft>
          </a:pPr>
          <a:r>
            <a:rPr lang="en-US" sz="3000" kern="1200">
              <a:solidFill>
                <a:schemeClr val="accent1"/>
              </a:solidFill>
            </a:rPr>
            <a:t>Exploration Data Analysis</a:t>
          </a:r>
        </a:p>
      </dsp:txBody>
      <dsp:txXfrm>
        <a:off x="828416" y="1564472"/>
        <a:ext cx="6855500" cy="782236"/>
      </dsp:txXfrm>
    </dsp:sp>
    <dsp:sp modelId="{6C13BBB4-29A5-42D3-A50F-DC0C18DD2BAF}">
      <dsp:nvSpPr>
        <dsp:cNvPr id="0" name=""/>
        <dsp:cNvSpPr/>
      </dsp:nvSpPr>
      <dsp:spPr>
        <a:xfrm>
          <a:off x="339518" y="1466692"/>
          <a:ext cx="977795" cy="9777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51BF9F-DE3E-47A5-9C3E-E4568C0A968D}">
      <dsp:nvSpPr>
        <dsp:cNvPr id="0" name=""/>
        <dsp:cNvSpPr/>
      </dsp:nvSpPr>
      <dsp:spPr>
        <a:xfrm>
          <a:off x="544073" y="2737826"/>
          <a:ext cx="7139843" cy="782236"/>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00" tIns="76200" rIns="76200" bIns="76200" numCol="1" spcCol="1270" anchor="ctr" anchorCtr="0">
          <a:noAutofit/>
        </a:bodyPr>
        <a:lstStyle/>
        <a:p>
          <a:pPr lvl="0" algn="l" defTabSz="1333500">
            <a:lnSpc>
              <a:spcPct val="90000"/>
            </a:lnSpc>
            <a:spcBef>
              <a:spcPct val="0"/>
            </a:spcBef>
            <a:spcAft>
              <a:spcPct val="35000"/>
            </a:spcAft>
          </a:pPr>
          <a:r>
            <a:rPr lang="en-US" sz="3000" kern="1200">
              <a:solidFill>
                <a:schemeClr val="accent1"/>
              </a:solidFill>
            </a:rPr>
            <a:t>Feature Engineering</a:t>
          </a:r>
        </a:p>
      </dsp:txBody>
      <dsp:txXfrm>
        <a:off x="544073" y="2737826"/>
        <a:ext cx="7139843" cy="782236"/>
      </dsp:txXfrm>
    </dsp:sp>
    <dsp:sp modelId="{D639899B-47F5-4C23-84F6-F95BF43463AF}">
      <dsp:nvSpPr>
        <dsp:cNvPr id="0" name=""/>
        <dsp:cNvSpPr/>
      </dsp:nvSpPr>
      <dsp:spPr>
        <a:xfrm>
          <a:off x="55175" y="2640047"/>
          <a:ext cx="977795" cy="9777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8C0DE-7385-43C2-BDB1-D5548BC1D71E}">
      <dsp:nvSpPr>
        <dsp:cNvPr id="0" name=""/>
        <dsp:cNvSpPr/>
      </dsp:nvSpPr>
      <dsp:spPr>
        <a:xfrm>
          <a:off x="-4421439" y="-678123"/>
          <a:ext cx="5267427" cy="5267427"/>
        </a:xfrm>
        <a:prstGeom prst="blockArc">
          <a:avLst>
            <a:gd name="adj1" fmla="val 18900000"/>
            <a:gd name="adj2" fmla="val 2700000"/>
            <a:gd name="adj3" fmla="val 41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3541A8-A27F-4C79-911C-2880AB84AE3A}">
      <dsp:nvSpPr>
        <dsp:cNvPr id="0" name=""/>
        <dsp:cNvSpPr/>
      </dsp:nvSpPr>
      <dsp:spPr>
        <a:xfrm>
          <a:off x="544073" y="391118"/>
          <a:ext cx="7139843" cy="782236"/>
        </a:xfrm>
        <a:prstGeom prst="rect">
          <a:avLst/>
        </a:prstGeom>
        <a:no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00" tIns="76200" rIns="76200" bIns="76200" numCol="1" spcCol="1270" anchor="ctr" anchorCtr="0">
          <a:noAutofit/>
        </a:bodyPr>
        <a:lstStyle/>
        <a:p>
          <a:pPr lvl="0" algn="l" defTabSz="1333500">
            <a:lnSpc>
              <a:spcPct val="90000"/>
            </a:lnSpc>
            <a:spcBef>
              <a:spcPct val="0"/>
            </a:spcBef>
            <a:spcAft>
              <a:spcPct val="35000"/>
            </a:spcAft>
          </a:pPr>
          <a:r>
            <a:rPr lang="en-US" sz="3000" kern="1200">
              <a:solidFill>
                <a:schemeClr val="accent1"/>
              </a:solidFill>
            </a:rPr>
            <a:t>EDA là gì</a:t>
          </a:r>
        </a:p>
      </dsp:txBody>
      <dsp:txXfrm>
        <a:off x="544073" y="391118"/>
        <a:ext cx="7139843" cy="782236"/>
      </dsp:txXfrm>
    </dsp:sp>
    <dsp:sp modelId="{88606F15-6455-48FF-B719-E5A613AC63B5}">
      <dsp:nvSpPr>
        <dsp:cNvPr id="0" name=""/>
        <dsp:cNvSpPr/>
      </dsp:nvSpPr>
      <dsp:spPr>
        <a:xfrm>
          <a:off x="55175" y="293338"/>
          <a:ext cx="977795" cy="9777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A5E70A-D02E-4BD1-8BF2-6AC52CB6CF60}">
      <dsp:nvSpPr>
        <dsp:cNvPr id="0" name=""/>
        <dsp:cNvSpPr/>
      </dsp:nvSpPr>
      <dsp:spPr>
        <a:xfrm>
          <a:off x="828416" y="1564472"/>
          <a:ext cx="6855500" cy="782236"/>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00" tIns="76200" rIns="76200" bIns="76200" numCol="1" spcCol="1270" anchor="ctr" anchorCtr="0">
          <a:noAutofit/>
        </a:bodyPr>
        <a:lstStyle/>
        <a:p>
          <a:pPr lvl="0" algn="l" defTabSz="1333500">
            <a:lnSpc>
              <a:spcPct val="90000"/>
            </a:lnSpc>
            <a:spcBef>
              <a:spcPct val="0"/>
            </a:spcBef>
            <a:spcAft>
              <a:spcPct val="35000"/>
            </a:spcAft>
          </a:pPr>
          <a:r>
            <a:rPr lang="en-US" sz="3000" kern="1200">
              <a:solidFill>
                <a:schemeClr val="accent1"/>
              </a:solidFill>
            </a:rPr>
            <a:t>Tương tác đơn biến/ đa biến</a:t>
          </a:r>
        </a:p>
      </dsp:txBody>
      <dsp:txXfrm>
        <a:off x="828416" y="1564472"/>
        <a:ext cx="6855500" cy="782236"/>
      </dsp:txXfrm>
    </dsp:sp>
    <dsp:sp modelId="{6C13BBB4-29A5-42D3-A50F-DC0C18DD2BAF}">
      <dsp:nvSpPr>
        <dsp:cNvPr id="0" name=""/>
        <dsp:cNvSpPr/>
      </dsp:nvSpPr>
      <dsp:spPr>
        <a:xfrm>
          <a:off x="339518" y="1466692"/>
          <a:ext cx="977795" cy="9777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51BF9F-DE3E-47A5-9C3E-E4568C0A968D}">
      <dsp:nvSpPr>
        <dsp:cNvPr id="0" name=""/>
        <dsp:cNvSpPr/>
      </dsp:nvSpPr>
      <dsp:spPr>
        <a:xfrm>
          <a:off x="544073" y="2737826"/>
          <a:ext cx="7139843" cy="782236"/>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00" tIns="76200" rIns="76200" bIns="76200" numCol="1" spcCol="1270" anchor="ctr" anchorCtr="0">
          <a:noAutofit/>
        </a:bodyPr>
        <a:lstStyle/>
        <a:p>
          <a:pPr lvl="0" algn="l" defTabSz="1333500">
            <a:lnSpc>
              <a:spcPct val="90000"/>
            </a:lnSpc>
            <a:spcBef>
              <a:spcPct val="0"/>
            </a:spcBef>
            <a:spcAft>
              <a:spcPct val="35000"/>
            </a:spcAft>
          </a:pPr>
          <a:r>
            <a:rPr lang="en-US" sz="3000" kern="1200">
              <a:solidFill>
                <a:schemeClr val="accent1"/>
              </a:solidFill>
            </a:rPr>
            <a:t>Biểu đồ / Data visualization</a:t>
          </a:r>
        </a:p>
      </dsp:txBody>
      <dsp:txXfrm>
        <a:off x="544073" y="2737826"/>
        <a:ext cx="7139843" cy="782236"/>
      </dsp:txXfrm>
    </dsp:sp>
    <dsp:sp modelId="{D639899B-47F5-4C23-84F6-F95BF43463AF}">
      <dsp:nvSpPr>
        <dsp:cNvPr id="0" name=""/>
        <dsp:cNvSpPr/>
      </dsp:nvSpPr>
      <dsp:spPr>
        <a:xfrm>
          <a:off x="55175" y="2640047"/>
          <a:ext cx="977795" cy="9777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8C0DE-7385-43C2-BDB1-D5548BC1D71E}">
      <dsp:nvSpPr>
        <dsp:cNvPr id="0" name=""/>
        <dsp:cNvSpPr/>
      </dsp:nvSpPr>
      <dsp:spPr>
        <a:xfrm>
          <a:off x="-4421439" y="-678123"/>
          <a:ext cx="5267427" cy="5267427"/>
        </a:xfrm>
        <a:prstGeom prst="blockArc">
          <a:avLst>
            <a:gd name="adj1" fmla="val 18900000"/>
            <a:gd name="adj2" fmla="val 2700000"/>
            <a:gd name="adj3" fmla="val 41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3541A8-A27F-4C79-911C-2880AB84AE3A}">
      <dsp:nvSpPr>
        <dsp:cNvPr id="0" name=""/>
        <dsp:cNvSpPr/>
      </dsp:nvSpPr>
      <dsp:spPr>
        <a:xfrm>
          <a:off x="544073" y="391118"/>
          <a:ext cx="7139843" cy="782236"/>
        </a:xfrm>
        <a:prstGeom prst="rect">
          <a:avLst/>
        </a:prstGeom>
        <a:no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00" tIns="76200" rIns="76200" bIns="76200" numCol="1" spcCol="1270" anchor="ctr" anchorCtr="0">
          <a:noAutofit/>
        </a:bodyPr>
        <a:lstStyle/>
        <a:p>
          <a:pPr lvl="0" algn="l" defTabSz="1333500">
            <a:lnSpc>
              <a:spcPct val="90000"/>
            </a:lnSpc>
            <a:spcBef>
              <a:spcPct val="0"/>
            </a:spcBef>
            <a:spcAft>
              <a:spcPct val="35000"/>
            </a:spcAft>
          </a:pPr>
          <a:r>
            <a:rPr lang="en-US" sz="3000" kern="1200">
              <a:solidFill>
                <a:schemeClr val="accent1"/>
              </a:solidFill>
            </a:rPr>
            <a:t>Raw data </a:t>
          </a:r>
          <a:r>
            <a:rPr lang="en-US" sz="3000" b="0" kern="1200">
              <a:solidFill>
                <a:schemeClr val="accent1"/>
              </a:solidFill>
            </a:rPr>
            <a:t>➡</a:t>
          </a:r>
          <a:r>
            <a:rPr lang="en-US" sz="3000" kern="1200">
              <a:solidFill>
                <a:schemeClr val="accent1"/>
              </a:solidFill>
            </a:rPr>
            <a:t> Feature model</a:t>
          </a:r>
        </a:p>
      </dsp:txBody>
      <dsp:txXfrm>
        <a:off x="544073" y="391118"/>
        <a:ext cx="7139843" cy="782236"/>
      </dsp:txXfrm>
    </dsp:sp>
    <dsp:sp modelId="{88606F15-6455-48FF-B719-E5A613AC63B5}">
      <dsp:nvSpPr>
        <dsp:cNvPr id="0" name=""/>
        <dsp:cNvSpPr/>
      </dsp:nvSpPr>
      <dsp:spPr>
        <a:xfrm>
          <a:off x="55175" y="293338"/>
          <a:ext cx="977795" cy="9777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A5E70A-D02E-4BD1-8BF2-6AC52CB6CF60}">
      <dsp:nvSpPr>
        <dsp:cNvPr id="0" name=""/>
        <dsp:cNvSpPr/>
      </dsp:nvSpPr>
      <dsp:spPr>
        <a:xfrm>
          <a:off x="828416" y="1564472"/>
          <a:ext cx="6855500" cy="782236"/>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00" tIns="76200" rIns="76200" bIns="76200" numCol="1" spcCol="1270" anchor="ctr" anchorCtr="0">
          <a:noAutofit/>
        </a:bodyPr>
        <a:lstStyle/>
        <a:p>
          <a:pPr lvl="0" algn="l" defTabSz="1333500">
            <a:lnSpc>
              <a:spcPct val="90000"/>
            </a:lnSpc>
            <a:spcBef>
              <a:spcPct val="0"/>
            </a:spcBef>
            <a:spcAft>
              <a:spcPct val="35000"/>
            </a:spcAft>
          </a:pPr>
          <a:r>
            <a:rPr lang="en-US" sz="3000" kern="1200">
              <a:solidFill>
                <a:schemeClr val="accent1"/>
              </a:solidFill>
            </a:rPr>
            <a:t>Feature tốt vs Feature không tốt</a:t>
          </a:r>
        </a:p>
      </dsp:txBody>
      <dsp:txXfrm>
        <a:off x="828416" y="1564472"/>
        <a:ext cx="6855500" cy="782236"/>
      </dsp:txXfrm>
    </dsp:sp>
    <dsp:sp modelId="{6C13BBB4-29A5-42D3-A50F-DC0C18DD2BAF}">
      <dsp:nvSpPr>
        <dsp:cNvPr id="0" name=""/>
        <dsp:cNvSpPr/>
      </dsp:nvSpPr>
      <dsp:spPr>
        <a:xfrm>
          <a:off x="339518" y="1466692"/>
          <a:ext cx="977795" cy="9777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51BF9F-DE3E-47A5-9C3E-E4568C0A968D}">
      <dsp:nvSpPr>
        <dsp:cNvPr id="0" name=""/>
        <dsp:cNvSpPr/>
      </dsp:nvSpPr>
      <dsp:spPr>
        <a:xfrm>
          <a:off x="544073" y="2737826"/>
          <a:ext cx="7139843" cy="782236"/>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900" tIns="76200" rIns="76200" bIns="76200" numCol="1" spcCol="1270" anchor="ctr" anchorCtr="0">
          <a:noAutofit/>
        </a:bodyPr>
        <a:lstStyle/>
        <a:p>
          <a:pPr lvl="0" algn="l" defTabSz="1333500">
            <a:lnSpc>
              <a:spcPct val="90000"/>
            </a:lnSpc>
            <a:spcBef>
              <a:spcPct val="0"/>
            </a:spcBef>
            <a:spcAft>
              <a:spcPct val="35000"/>
            </a:spcAft>
          </a:pPr>
          <a:r>
            <a:rPr lang="en-US" sz="3000" kern="1200">
              <a:solidFill>
                <a:schemeClr val="accent1"/>
              </a:solidFill>
            </a:rPr>
            <a:t>Biểu diễn feature</a:t>
          </a:r>
        </a:p>
      </dsp:txBody>
      <dsp:txXfrm>
        <a:off x="544073" y="2737826"/>
        <a:ext cx="7139843" cy="782236"/>
      </dsp:txXfrm>
    </dsp:sp>
    <dsp:sp modelId="{D639899B-47F5-4C23-84F6-F95BF43463AF}">
      <dsp:nvSpPr>
        <dsp:cNvPr id="0" name=""/>
        <dsp:cNvSpPr/>
      </dsp:nvSpPr>
      <dsp:spPr>
        <a:xfrm>
          <a:off x="55175" y="2640047"/>
          <a:ext cx="977795" cy="9777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7D2FF-927B-45D5-89A6-D00B32E493F6}">
      <dsp:nvSpPr>
        <dsp:cNvPr id="0" name=""/>
        <dsp:cNvSpPr/>
      </dsp:nvSpPr>
      <dsp:spPr>
        <a:xfrm>
          <a:off x="0" y="375108"/>
          <a:ext cx="8128000" cy="1183842"/>
        </a:xfrm>
        <a:prstGeom prst="rightArrow">
          <a:avLst>
            <a:gd name="adj1" fmla="val 50000"/>
            <a:gd name="adj2" fmla="val 50000"/>
          </a:avLst>
        </a:prstGeom>
        <a:solidFill>
          <a:schemeClr val="accent1">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87935" numCol="1" spcCol="1270" anchor="ctr" anchorCtr="0">
          <a:noAutofit/>
        </a:bodyPr>
        <a:lstStyle/>
        <a:p>
          <a:pPr lvl="0" algn="l" defTabSz="933450">
            <a:lnSpc>
              <a:spcPct val="90000"/>
            </a:lnSpc>
            <a:spcBef>
              <a:spcPct val="0"/>
            </a:spcBef>
            <a:spcAft>
              <a:spcPct val="35000"/>
            </a:spcAft>
          </a:pPr>
          <a:r>
            <a:rPr lang="en-US" sz="2100" kern="1200"/>
            <a:t>Phân tích</a:t>
          </a:r>
        </a:p>
      </dsp:txBody>
      <dsp:txXfrm>
        <a:off x="0" y="671069"/>
        <a:ext cx="7832040" cy="591921"/>
      </dsp:txXfrm>
    </dsp:sp>
    <dsp:sp modelId="{A901AD8D-B51F-4874-8BAA-C488A5EA0CA1}">
      <dsp:nvSpPr>
        <dsp:cNvPr id="0" name=""/>
        <dsp:cNvSpPr/>
      </dsp:nvSpPr>
      <dsp:spPr>
        <a:xfrm>
          <a:off x="0" y="1290956"/>
          <a:ext cx="3755136" cy="264240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a:t>- Phân tích yêu cầu</a:t>
          </a:r>
        </a:p>
        <a:p>
          <a:pPr lvl="0" algn="l" defTabSz="933450">
            <a:lnSpc>
              <a:spcPct val="90000"/>
            </a:lnSpc>
            <a:spcBef>
              <a:spcPct val="0"/>
            </a:spcBef>
            <a:spcAft>
              <a:spcPct val="35000"/>
            </a:spcAft>
          </a:pPr>
          <a:r>
            <a:rPr lang="en-US" sz="2100" kern="1200"/>
            <a:t>- Tìm kiếm dữ liệu</a:t>
          </a:r>
        </a:p>
        <a:p>
          <a:pPr lvl="0" algn="l" defTabSz="933450">
            <a:lnSpc>
              <a:spcPct val="90000"/>
            </a:lnSpc>
            <a:spcBef>
              <a:spcPct val="0"/>
            </a:spcBef>
            <a:spcAft>
              <a:spcPct val="35000"/>
            </a:spcAft>
          </a:pPr>
          <a:r>
            <a:rPr lang="en-US" sz="2100" kern="1200"/>
            <a:t>- EDA</a:t>
          </a:r>
        </a:p>
      </dsp:txBody>
      <dsp:txXfrm>
        <a:off x="0" y="1290956"/>
        <a:ext cx="3755136" cy="2642400"/>
      </dsp:txXfrm>
    </dsp:sp>
    <dsp:sp modelId="{8C99DE32-A4D7-4578-A63E-17350F928694}">
      <dsp:nvSpPr>
        <dsp:cNvPr id="0" name=""/>
        <dsp:cNvSpPr/>
      </dsp:nvSpPr>
      <dsp:spPr>
        <a:xfrm>
          <a:off x="3755136" y="769591"/>
          <a:ext cx="4372864" cy="1183842"/>
        </a:xfrm>
        <a:prstGeom prst="rightArrow">
          <a:avLst>
            <a:gd name="adj1" fmla="val 50000"/>
            <a:gd name="adj2" fmla="val 50000"/>
          </a:avLst>
        </a:prstGeom>
        <a:solidFill>
          <a:schemeClr val="accent1">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87935" numCol="1" spcCol="1270" anchor="ctr" anchorCtr="0">
          <a:noAutofit/>
        </a:bodyPr>
        <a:lstStyle/>
        <a:p>
          <a:pPr lvl="0" algn="l" defTabSz="933450">
            <a:lnSpc>
              <a:spcPct val="90000"/>
            </a:lnSpc>
            <a:spcBef>
              <a:spcPct val="0"/>
            </a:spcBef>
            <a:spcAft>
              <a:spcPct val="35000"/>
            </a:spcAft>
          </a:pPr>
          <a:r>
            <a:rPr lang="en-US" sz="2100" kern="1200"/>
            <a:t>Biểu diễn</a:t>
          </a:r>
        </a:p>
      </dsp:txBody>
      <dsp:txXfrm>
        <a:off x="3755136" y="1065552"/>
        <a:ext cx="4076904" cy="591921"/>
      </dsp:txXfrm>
    </dsp:sp>
    <dsp:sp modelId="{8E01EAD3-0306-41FF-9FA5-5E440E6E4E1C}">
      <dsp:nvSpPr>
        <dsp:cNvPr id="0" name=""/>
        <dsp:cNvSpPr/>
      </dsp:nvSpPr>
      <dsp:spPr>
        <a:xfrm>
          <a:off x="3755136" y="1685438"/>
          <a:ext cx="3755136" cy="264240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a:t>- Feature extraction</a:t>
          </a:r>
        </a:p>
        <a:p>
          <a:pPr lvl="0" algn="l" defTabSz="933450">
            <a:lnSpc>
              <a:spcPct val="90000"/>
            </a:lnSpc>
            <a:spcBef>
              <a:spcPct val="0"/>
            </a:spcBef>
            <a:spcAft>
              <a:spcPct val="35000"/>
            </a:spcAft>
          </a:pPr>
          <a:r>
            <a:rPr lang="en-US" sz="2100" kern="1200"/>
            <a:t>- Biến đổi feature</a:t>
          </a:r>
        </a:p>
        <a:p>
          <a:pPr lvl="0" algn="l" defTabSz="933450">
            <a:lnSpc>
              <a:spcPct val="90000"/>
            </a:lnSpc>
            <a:spcBef>
              <a:spcPct val="0"/>
            </a:spcBef>
            <a:spcAft>
              <a:spcPct val="35000"/>
            </a:spcAft>
          </a:pPr>
          <a:r>
            <a:rPr lang="en-US" sz="2100" kern="1200"/>
            <a:t>- Tạo mới feature</a:t>
          </a:r>
        </a:p>
      </dsp:txBody>
      <dsp:txXfrm>
        <a:off x="3755136" y="1685438"/>
        <a:ext cx="3755136" cy="26424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D4D72-916F-46E1-BA4F-747C5B7088C8}"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3295E-0B10-4CD4-9473-8EA213A51F4C}" type="slidenum">
              <a:rPr lang="en-US" smtClean="0"/>
              <a:t>‹#›</a:t>
            </a:fld>
            <a:endParaRPr lang="en-US"/>
          </a:p>
        </p:txBody>
      </p:sp>
    </p:spTree>
    <p:extLst>
      <p:ext uri="{BB962C8B-B14F-4D97-AF65-F5344CB8AC3E}">
        <p14:creationId xmlns:p14="http://schemas.microsoft.com/office/powerpoint/2010/main" val="2630923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Thường với dạng dữ liệu Image / Video người ta tập trung vào cải tiến cấu trúc mạng neural vì dữ liệu đầu vào không thay đổi nhiều (RGB 32x32, 64x64…)</a:t>
            </a:r>
          </a:p>
          <a:p>
            <a:r>
              <a:rPr lang="en-US"/>
              <a:t>Data field vs Feature value</a:t>
            </a:r>
          </a:p>
        </p:txBody>
      </p:sp>
      <p:sp>
        <p:nvSpPr>
          <p:cNvPr id="4" name="Slide Number Placeholder 3"/>
          <p:cNvSpPr>
            <a:spLocks noGrp="1"/>
          </p:cNvSpPr>
          <p:nvPr>
            <p:ph type="sldNum" sz="quarter" idx="5"/>
          </p:nvPr>
        </p:nvSpPr>
        <p:spPr/>
        <p:txBody>
          <a:bodyPr/>
          <a:lstStyle/>
          <a:p>
            <a:fld id="{4503295E-0B10-4CD4-9473-8EA213A51F4C}" type="slidenum">
              <a:rPr lang="en-US" smtClean="0"/>
              <a:t>2</a:t>
            </a:fld>
            <a:endParaRPr lang="en-US"/>
          </a:p>
        </p:txBody>
      </p:sp>
    </p:spTree>
    <p:extLst>
      <p:ext uri="{BB962C8B-B14F-4D97-AF65-F5344CB8AC3E}">
        <p14:creationId xmlns:p14="http://schemas.microsoft.com/office/powerpoint/2010/main" val="78064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vi-VN" b="1" i="0">
                <a:solidFill>
                  <a:srgbClr val="333333"/>
                </a:solidFill>
                <a:effectLst/>
                <a:latin typeface="-apple-system"/>
              </a:rPr>
              <a:t>Dữ liệu thời gian</a:t>
            </a:r>
            <a:r>
              <a:rPr lang="vi-VN" b="0" i="0">
                <a:solidFill>
                  <a:srgbClr val="333333"/>
                </a:solidFill>
                <a:effectLst/>
                <a:latin typeface="-apple-system"/>
              </a:rPr>
              <a:t>: Các dữ liệu chuỗi thời gian thường tồn tại tính chu kì và mùa vụ. Chính vì vậy, các kĩ thuật biến đổi biến thời gian thành đặc trưng ghi nhận tính chất chu kì và mùa vụ sẽ giúp tăng cường khả năng giải thích của mô hình đối với biến mục tiêu. Chúng ta có thể lựa chọn chu kì của thời gian là buổi sáng/chiều/tối trong ngày; ngày trong tháng; tuần trong tháng; tháng trong năm hoặc quí trong năm tuỳ theo qui luật mùa vụ được thể hiện ở </a:t>
            </a:r>
            <a:r>
              <a:rPr lang="vi-VN" b="0" i="1">
                <a:solidFill>
                  <a:srgbClr val="333333"/>
                </a:solidFill>
                <a:effectLst/>
                <a:latin typeface="-apple-system"/>
              </a:rPr>
              <a:t>biến mục tiêu</a:t>
            </a:r>
            <a:r>
              <a:rPr lang="vi-VN" b="0" i="0">
                <a:solidFill>
                  <a:srgbClr val="333333"/>
                </a:solidFill>
                <a:effectLst/>
                <a:latin typeface="-apple-system"/>
              </a:rPr>
              <a:t>.</a:t>
            </a:r>
            <a:endParaRPr lang="en-US" b="0" i="0">
              <a:solidFill>
                <a:srgbClr val="333333"/>
              </a:solidFill>
              <a:effectLst/>
              <a:latin typeface="-apple-system"/>
            </a:endParaRPr>
          </a:p>
          <a:p>
            <a:pPr algn="just">
              <a:buFont typeface="Arial" panose="020B0604020202020204" pitchFamily="34" charset="0"/>
              <a:buChar char="•"/>
            </a:pPr>
            <a:r>
              <a:rPr lang="vi-VN" b="0" i="0">
                <a:solidFill>
                  <a:srgbClr val="333333"/>
                </a:solidFill>
                <a:effectLst/>
                <a:latin typeface="-apple-system"/>
              </a:rPr>
              <a:t>Khi làm việc với dữ liệu chuỗi thời gian chúng ta nên lưu ý tới danh sách các ngày đặc biệt trong năm như nghỉ tết âm lịch, quốc khánh, quốc tế lao động,… Bởi những ngày này thường sẽ có biến động lớn về dữ liệu kinh doanh.</a:t>
            </a:r>
          </a:p>
          <a:p>
            <a:pPr algn="just">
              <a:buFont typeface="Arial" panose="020B0604020202020204" pitchFamily="34" charset="0"/>
              <a:buChar char="•"/>
            </a:pPr>
            <a:r>
              <a:rPr lang="vi-VN" b="0" i="0">
                <a:solidFill>
                  <a:srgbClr val="333333"/>
                </a:solidFill>
                <a:effectLst/>
                <a:latin typeface="-apple-system"/>
              </a:rPr>
              <a:t/>
            </a:r>
            <a:br>
              <a:rPr lang="vi-VN" b="0" i="0">
                <a:solidFill>
                  <a:srgbClr val="333333"/>
                </a:solidFill>
                <a:effectLst/>
                <a:latin typeface="-apple-system"/>
              </a:rPr>
            </a:br>
            <a:r>
              <a:rPr lang="en-US" b="1" i="0">
                <a:solidFill>
                  <a:srgbClr val="333333"/>
                </a:solidFill>
                <a:effectLst/>
                <a:latin typeface="-apple-system"/>
              </a:rPr>
              <a:t>Dữ liệu về vị trí địa lý</a:t>
            </a:r>
            <a:r>
              <a:rPr lang="en-US" b="0" i="0">
                <a:solidFill>
                  <a:srgbClr val="333333"/>
                </a:solidFill>
                <a:effectLst/>
                <a:latin typeface="-apple-system"/>
              </a:rPr>
              <a:t>: Từ vị trí địa lý có thể suy ra vùng miền, thành thị, nông thôn, mức thu nhập trung bình, các yếu tố về nhân khẩu,…</a:t>
            </a:r>
          </a:p>
          <a:p>
            <a:r>
              <a:rPr lang="en-US"/>
              <a:t/>
            </a:r>
            <a:br>
              <a:rPr lang="en-US"/>
            </a:br>
            <a:endParaRPr lang="en-US"/>
          </a:p>
        </p:txBody>
      </p:sp>
      <p:sp>
        <p:nvSpPr>
          <p:cNvPr id="4" name="Slide Number Placeholder 3"/>
          <p:cNvSpPr>
            <a:spLocks noGrp="1"/>
          </p:cNvSpPr>
          <p:nvPr>
            <p:ph type="sldNum" sz="quarter" idx="5"/>
          </p:nvPr>
        </p:nvSpPr>
        <p:spPr/>
        <p:txBody>
          <a:bodyPr/>
          <a:lstStyle/>
          <a:p>
            <a:fld id="{4503295E-0B10-4CD4-9473-8EA213A51F4C}" type="slidenum">
              <a:rPr lang="en-US" smtClean="0"/>
              <a:t>6</a:t>
            </a:fld>
            <a:endParaRPr lang="en-US"/>
          </a:p>
        </p:txBody>
      </p:sp>
    </p:spTree>
    <p:extLst>
      <p:ext uri="{BB962C8B-B14F-4D97-AF65-F5344CB8AC3E}">
        <p14:creationId xmlns:p14="http://schemas.microsoft.com/office/powerpoint/2010/main" val="3767110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Thường trong thực tế tùy thư viện ta sẽ dung Imputer khác nhau</a:t>
            </a:r>
          </a:p>
          <a:p>
            <a:r>
              <a:rPr lang="en-US"/>
              <a:t>Vd sklearn sử dụng SimpleImputer</a:t>
            </a:r>
          </a:p>
          <a:p>
            <a:endParaRPr lang="en-US"/>
          </a:p>
        </p:txBody>
      </p:sp>
      <p:sp>
        <p:nvSpPr>
          <p:cNvPr id="4" name="Slide Number Placeholder 3"/>
          <p:cNvSpPr>
            <a:spLocks noGrp="1"/>
          </p:cNvSpPr>
          <p:nvPr>
            <p:ph type="sldNum" sz="quarter" idx="5"/>
          </p:nvPr>
        </p:nvSpPr>
        <p:spPr/>
        <p:txBody>
          <a:bodyPr/>
          <a:lstStyle/>
          <a:p>
            <a:fld id="{4503295E-0B10-4CD4-9473-8EA213A51F4C}" type="slidenum">
              <a:rPr lang="en-US" smtClean="0"/>
              <a:t>8</a:t>
            </a:fld>
            <a:endParaRPr lang="en-US"/>
          </a:p>
        </p:txBody>
      </p:sp>
    </p:spTree>
    <p:extLst>
      <p:ext uri="{BB962C8B-B14F-4D97-AF65-F5344CB8AC3E}">
        <p14:creationId xmlns:p14="http://schemas.microsoft.com/office/powerpoint/2010/main" val="2901120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Ví dụ với Chị X là người giàu, casa trung bình 2 tỷ</a:t>
            </a:r>
          </a:p>
          <a:p>
            <a:endParaRPr lang="en-US"/>
          </a:p>
          <a:p>
            <a:r>
              <a:rPr lang="en-US"/>
              <a:t>Anh Y, Anh Z casa trung bình 1 triệu</a:t>
            </a:r>
          </a:p>
        </p:txBody>
      </p:sp>
      <p:sp>
        <p:nvSpPr>
          <p:cNvPr id="4" name="Slide Number Placeholder 3"/>
          <p:cNvSpPr>
            <a:spLocks noGrp="1"/>
          </p:cNvSpPr>
          <p:nvPr>
            <p:ph type="sldNum" sz="quarter" idx="5"/>
          </p:nvPr>
        </p:nvSpPr>
        <p:spPr/>
        <p:txBody>
          <a:bodyPr/>
          <a:lstStyle/>
          <a:p>
            <a:fld id="{4503295E-0B10-4CD4-9473-8EA213A51F4C}" type="slidenum">
              <a:rPr lang="en-US" smtClean="0"/>
              <a:t>11</a:t>
            </a:fld>
            <a:endParaRPr lang="en-US"/>
          </a:p>
        </p:txBody>
      </p:sp>
    </p:spTree>
    <p:extLst>
      <p:ext uri="{BB962C8B-B14F-4D97-AF65-F5344CB8AC3E}">
        <p14:creationId xmlns:p14="http://schemas.microsoft.com/office/powerpoint/2010/main" val="3452991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03295E-0B10-4CD4-9473-8EA213A51F4C}" type="slidenum">
              <a:rPr lang="en-US" smtClean="0"/>
              <a:t>19</a:t>
            </a:fld>
            <a:endParaRPr lang="en-US"/>
          </a:p>
        </p:txBody>
      </p:sp>
    </p:spTree>
    <p:extLst>
      <p:ext uri="{BB962C8B-B14F-4D97-AF65-F5344CB8AC3E}">
        <p14:creationId xmlns:p14="http://schemas.microsoft.com/office/powerpoint/2010/main" val="171340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Vẽ biểu đồ cho học viên ở đây</a:t>
            </a:r>
          </a:p>
        </p:txBody>
      </p:sp>
      <p:sp>
        <p:nvSpPr>
          <p:cNvPr id="4" name="Slide Number Placeholder 3"/>
          <p:cNvSpPr>
            <a:spLocks noGrp="1"/>
          </p:cNvSpPr>
          <p:nvPr>
            <p:ph type="sldNum" sz="quarter" idx="5"/>
          </p:nvPr>
        </p:nvSpPr>
        <p:spPr/>
        <p:txBody>
          <a:bodyPr/>
          <a:lstStyle/>
          <a:p>
            <a:fld id="{4503295E-0B10-4CD4-9473-8EA213A51F4C}" type="slidenum">
              <a:rPr lang="en-US" smtClean="0"/>
              <a:t>22</a:t>
            </a:fld>
            <a:endParaRPr lang="en-US"/>
          </a:p>
        </p:txBody>
      </p:sp>
    </p:spTree>
    <p:extLst>
      <p:ext uri="{BB962C8B-B14F-4D97-AF65-F5344CB8AC3E}">
        <p14:creationId xmlns:p14="http://schemas.microsoft.com/office/powerpoint/2010/main" val="432120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Vẽ biểu đồ cho học viên ở đây</a:t>
            </a:r>
          </a:p>
        </p:txBody>
      </p:sp>
      <p:sp>
        <p:nvSpPr>
          <p:cNvPr id="4" name="Slide Number Placeholder 3"/>
          <p:cNvSpPr>
            <a:spLocks noGrp="1"/>
          </p:cNvSpPr>
          <p:nvPr>
            <p:ph type="sldNum" sz="quarter" idx="5"/>
          </p:nvPr>
        </p:nvSpPr>
        <p:spPr/>
        <p:txBody>
          <a:bodyPr/>
          <a:lstStyle/>
          <a:p>
            <a:fld id="{4503295E-0B10-4CD4-9473-8EA213A51F4C}" type="slidenum">
              <a:rPr lang="en-US" smtClean="0"/>
              <a:t>23</a:t>
            </a:fld>
            <a:endParaRPr lang="en-US"/>
          </a:p>
        </p:txBody>
      </p:sp>
    </p:spTree>
    <p:extLst>
      <p:ext uri="{BB962C8B-B14F-4D97-AF65-F5344CB8AC3E}">
        <p14:creationId xmlns:p14="http://schemas.microsoft.com/office/powerpoint/2010/main" val="41412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333333"/>
                </a:solidFill>
                <a:effectLst/>
                <a:latin typeface="-apple-system"/>
              </a:rPr>
              <a:t>tương quan Pearson Correlation</a:t>
            </a:r>
            <a:endParaRPr lang="en-US"/>
          </a:p>
        </p:txBody>
      </p:sp>
      <p:sp>
        <p:nvSpPr>
          <p:cNvPr id="4" name="Slide Number Placeholder 3"/>
          <p:cNvSpPr>
            <a:spLocks noGrp="1"/>
          </p:cNvSpPr>
          <p:nvPr>
            <p:ph type="sldNum" sz="quarter" idx="5"/>
          </p:nvPr>
        </p:nvSpPr>
        <p:spPr/>
        <p:txBody>
          <a:bodyPr/>
          <a:lstStyle/>
          <a:p>
            <a:fld id="{4503295E-0B10-4CD4-9473-8EA213A51F4C}" type="slidenum">
              <a:rPr lang="en-US" smtClean="0"/>
              <a:t>24</a:t>
            </a:fld>
            <a:endParaRPr lang="en-US"/>
          </a:p>
        </p:txBody>
      </p:sp>
    </p:spTree>
    <p:extLst>
      <p:ext uri="{BB962C8B-B14F-4D97-AF65-F5344CB8AC3E}">
        <p14:creationId xmlns:p14="http://schemas.microsoft.com/office/powerpoint/2010/main" val="190190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87A0-A622-E644-4681-704AFE6A9B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3D7E15-95BA-1196-907A-719157ABC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9D483C-B08C-3AF3-8BC4-EBF41649403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37BFE30-92CA-58CA-0771-7833CB055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BE8C5-0F5E-826E-A562-C68C81C74462}"/>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153781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82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047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59532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439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 and Sent to Back</a:t>
            </a:r>
            <a:endParaRPr lang="ko-KR" altLang="en-US"/>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a:t>Place Your Picture Here and Bring to Front</a:t>
            </a:r>
            <a:endParaRPr lang="ko-KR" altLang="en-US"/>
          </a:p>
        </p:txBody>
      </p:sp>
    </p:spTree>
    <p:extLst>
      <p:ext uri="{BB962C8B-B14F-4D97-AF65-F5344CB8AC3E}">
        <p14:creationId xmlns:p14="http://schemas.microsoft.com/office/powerpoint/2010/main" val="3278860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 and Sent to Back</a:t>
            </a:r>
            <a:endParaRPr lang="ko-KR" altLang="en-US"/>
          </a:p>
        </p:txBody>
      </p:sp>
    </p:spTree>
    <p:extLst>
      <p:ext uri="{BB962C8B-B14F-4D97-AF65-F5344CB8AC3E}">
        <p14:creationId xmlns:p14="http://schemas.microsoft.com/office/powerpoint/2010/main" val="2468201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2608739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 and Sent to Back</a:t>
            </a:r>
            <a:endParaRPr lang="ko-KR" altLang="en-US"/>
          </a:p>
        </p:txBody>
      </p:sp>
    </p:spTree>
    <p:extLst>
      <p:ext uri="{BB962C8B-B14F-4D97-AF65-F5344CB8AC3E}">
        <p14:creationId xmlns:p14="http://schemas.microsoft.com/office/powerpoint/2010/main" val="2830835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363542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46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biLevel thresh="25000"/>
          </a:blip>
          <a:srcRect/>
          <a:stretch>
            <a:fillRect/>
          </a:stretch>
        </a:blipFill>
        <a:effectLst/>
      </p:bgPr>
    </p:bg>
    <p:spTree>
      <p:nvGrpSpPr>
        <p:cNvPr id="1" name=""/>
        <p:cNvGrpSpPr/>
        <p:nvPr/>
      </p:nvGrpSpPr>
      <p:grpSpPr>
        <a:xfrm>
          <a:off x="0" y="0"/>
          <a:ext cx="0" cy="0"/>
          <a:chOff x="0" y="0"/>
          <a:chExt cx="0" cy="0"/>
        </a:xfrm>
      </p:grpSpPr>
      <p:sp>
        <p:nvSpPr>
          <p:cNvPr id="221" name="Arc 220">
            <a:extLst>
              <a:ext uri="{FF2B5EF4-FFF2-40B4-BE49-F238E27FC236}">
                <a16:creationId xmlns:a16="http://schemas.microsoft.com/office/drawing/2014/main" id="{32E2B889-41FC-4724-93F6-48A4DEF90230}"/>
              </a:ext>
            </a:extLst>
          </p:cNvPr>
          <p:cNvSpPr/>
          <p:nvPr/>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A75D165E-7B4C-4C6D-A05A-0F084BCB877C}"/>
              </a:ext>
            </a:extLst>
          </p:cNvPr>
          <p:cNvSpPr/>
          <p:nvPr/>
        </p:nvSpPr>
        <p:spPr>
          <a:xfrm>
            <a:off x="0" y="193503"/>
            <a:ext cx="152400" cy="71917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A9D0436-B5B2-E3B0-D368-9FAB8C16D7A8}"/>
              </a:ext>
            </a:extLst>
          </p:cNvPr>
          <p:cNvSpPr>
            <a:spLocks noGrp="1"/>
          </p:cNvSpPr>
          <p:nvPr>
            <p:ph type="body" sz="quarter" idx="10" hasCustomPrompt="1"/>
          </p:nvPr>
        </p:nvSpPr>
        <p:spPr>
          <a:xfrm>
            <a:off x="152400" y="149050"/>
            <a:ext cx="4916267" cy="416475"/>
          </a:xfrm>
          <a:prstGeom prst="rect">
            <a:avLst/>
          </a:prstGeom>
        </p:spPr>
        <p:txBody>
          <a:bodyPr/>
          <a:lstStyle>
            <a:lvl1pPr marL="0" indent="0">
              <a:buNone/>
              <a:defRPr b="1">
                <a:solidFill>
                  <a:schemeClr val="accent1">
                    <a:lumMod val="75000"/>
                  </a:schemeClr>
                </a:solidFill>
              </a:defRPr>
            </a:lvl1pPr>
          </a:lstStyle>
          <a:p>
            <a:pPr lvl="0"/>
            <a:r>
              <a:rPr lang="en-US"/>
              <a:t>Big title</a:t>
            </a:r>
          </a:p>
        </p:txBody>
      </p:sp>
      <p:sp>
        <p:nvSpPr>
          <p:cNvPr id="7" name="Text Placeholder 2">
            <a:extLst>
              <a:ext uri="{FF2B5EF4-FFF2-40B4-BE49-F238E27FC236}">
                <a16:creationId xmlns:a16="http://schemas.microsoft.com/office/drawing/2014/main" id="{2C2594FD-04BD-545A-357E-7B701425D78B}"/>
              </a:ext>
            </a:extLst>
          </p:cNvPr>
          <p:cNvSpPr>
            <a:spLocks noGrp="1"/>
          </p:cNvSpPr>
          <p:nvPr>
            <p:ph type="body" sz="quarter" idx="11" hasCustomPrompt="1"/>
          </p:nvPr>
        </p:nvSpPr>
        <p:spPr>
          <a:xfrm>
            <a:off x="152399" y="609978"/>
            <a:ext cx="4916267" cy="302701"/>
          </a:xfrm>
          <a:prstGeom prst="rect">
            <a:avLst/>
          </a:prstGeom>
        </p:spPr>
        <p:txBody>
          <a:bodyPr/>
          <a:lstStyle>
            <a:lvl1pPr marL="0" indent="0">
              <a:buNone/>
              <a:defRPr sz="1800">
                <a:solidFill>
                  <a:schemeClr val="accent1">
                    <a:lumMod val="75000"/>
                  </a:schemeClr>
                </a:solidFill>
              </a:defRPr>
            </a:lvl1pPr>
          </a:lstStyle>
          <a:p>
            <a:pPr lvl="0"/>
            <a:r>
              <a:rPr lang="en-US"/>
              <a:t>detail</a:t>
            </a:r>
          </a:p>
        </p:txBody>
      </p:sp>
    </p:spTree>
    <p:extLst>
      <p:ext uri="{BB962C8B-B14F-4D97-AF65-F5344CB8AC3E}">
        <p14:creationId xmlns:p14="http://schemas.microsoft.com/office/powerpoint/2010/main" val="4142353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547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3432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0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slide layout">
    <p:bg>
      <p:bgPr>
        <a:blipFill dpi="0" rotWithShape="1">
          <a:blip r:embed="rId2">
            <a:biLevel thresh="25000"/>
          </a:blip>
          <a:srcRect/>
          <a:stretch>
            <a:fillRect/>
          </a:stretch>
        </a:blipFill>
        <a:effectLst/>
      </p:bgPr>
    </p:bg>
    <p:spTree>
      <p:nvGrpSpPr>
        <p:cNvPr id="1" name=""/>
        <p:cNvGrpSpPr/>
        <p:nvPr/>
      </p:nvGrpSpPr>
      <p:grpSpPr>
        <a:xfrm>
          <a:off x="0" y="0"/>
          <a:ext cx="0" cy="0"/>
          <a:chOff x="0" y="0"/>
          <a:chExt cx="0" cy="0"/>
        </a:xfrm>
      </p:grpSpPr>
      <p:sp>
        <p:nvSpPr>
          <p:cNvPr id="221" name="Arc 220">
            <a:extLst>
              <a:ext uri="{FF2B5EF4-FFF2-40B4-BE49-F238E27FC236}">
                <a16:creationId xmlns:a16="http://schemas.microsoft.com/office/drawing/2014/main" id="{32E2B889-41FC-4724-93F6-48A4DEF90230}"/>
              </a:ext>
            </a:extLst>
          </p:cNvPr>
          <p:cNvSpPr/>
          <p:nvPr/>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736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87A0-A622-E644-4681-704AFE6A9B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3D7E15-95BA-1196-907A-719157ABC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9D483C-B08C-3AF3-8BC4-EBF41649403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37BFE30-92CA-58CA-0771-7833CB055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BE8C5-0F5E-826E-A562-C68C81C74462}"/>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56141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biLevel thresh="25000"/>
          </a:blip>
          <a:srcRect/>
          <a:stretch>
            <a:fillRect/>
          </a:stretch>
        </a:blipFill>
        <a:effectLst/>
      </p:bgPr>
    </p:bg>
    <p:spTree>
      <p:nvGrpSpPr>
        <p:cNvPr id="1" name=""/>
        <p:cNvGrpSpPr/>
        <p:nvPr/>
      </p:nvGrpSpPr>
      <p:grpSpPr>
        <a:xfrm>
          <a:off x="0" y="0"/>
          <a:ext cx="0" cy="0"/>
          <a:chOff x="0" y="0"/>
          <a:chExt cx="0" cy="0"/>
        </a:xfrm>
      </p:grpSpPr>
      <p:sp>
        <p:nvSpPr>
          <p:cNvPr id="221" name="Arc 220">
            <a:extLst>
              <a:ext uri="{FF2B5EF4-FFF2-40B4-BE49-F238E27FC236}">
                <a16:creationId xmlns:a16="http://schemas.microsoft.com/office/drawing/2014/main" id="{32E2B889-41FC-4724-93F6-48A4DEF90230}"/>
              </a:ext>
            </a:extLst>
          </p:cNvPr>
          <p:cNvSpPr/>
          <p:nvPr/>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A75D165E-7B4C-4C6D-A05A-0F084BCB877C}"/>
              </a:ext>
            </a:extLst>
          </p:cNvPr>
          <p:cNvSpPr/>
          <p:nvPr/>
        </p:nvSpPr>
        <p:spPr>
          <a:xfrm>
            <a:off x="0" y="193503"/>
            <a:ext cx="152400" cy="71917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4EF610E-0C63-41F7-90E0-80F3F36E9916}"/>
              </a:ext>
            </a:extLst>
          </p:cNvPr>
          <p:cNvSpPr txBox="1"/>
          <p:nvPr userDrawn="1"/>
        </p:nvSpPr>
        <p:spPr>
          <a:xfrm>
            <a:off x="219074" y="97880"/>
            <a:ext cx="4128099" cy="523220"/>
          </a:xfrm>
          <a:prstGeom prst="rect">
            <a:avLst/>
          </a:prstGeom>
          <a:noFill/>
        </p:spPr>
        <p:txBody>
          <a:bodyPr wrap="square" rtlCol="0">
            <a:spAutoFit/>
          </a:bodyPr>
          <a:lstStyle/>
          <a:p>
            <a:pPr>
              <a:defRPr/>
            </a:pPr>
            <a:r>
              <a:rPr lang="en-US" sz="2800">
                <a:solidFill>
                  <a:schemeClr val="accent1">
                    <a:lumMod val="50000"/>
                  </a:schemeClr>
                </a:solidFill>
                <a:latin typeface="#9Slide02 Tieu de rat dai 01" panose="02000000000000000000" pitchFamily="2" charset="0"/>
                <a:ea typeface="#9Slide02 Tieu de rat dai 01" panose="02000000000000000000" pitchFamily="2" charset="0"/>
              </a:rPr>
              <a:t>Big Title</a:t>
            </a:r>
          </a:p>
        </p:txBody>
      </p:sp>
      <p:sp>
        <p:nvSpPr>
          <p:cNvPr id="5" name="TextBox 4">
            <a:extLst>
              <a:ext uri="{FF2B5EF4-FFF2-40B4-BE49-F238E27FC236}">
                <a16:creationId xmlns:a16="http://schemas.microsoft.com/office/drawing/2014/main" id="{06446E34-D8D7-4776-B14D-1EC0CADCB950}"/>
              </a:ext>
            </a:extLst>
          </p:cNvPr>
          <p:cNvSpPr txBox="1"/>
          <p:nvPr/>
        </p:nvSpPr>
        <p:spPr>
          <a:xfrm>
            <a:off x="219075" y="586142"/>
            <a:ext cx="1053494" cy="338554"/>
          </a:xfrm>
          <a:prstGeom prst="rect">
            <a:avLst/>
          </a:prstGeom>
          <a:noFill/>
        </p:spPr>
        <p:txBody>
          <a:bodyPr wrap="none" rtlCol="0">
            <a:spAutoFit/>
          </a:bodyPr>
          <a:lstStyle/>
          <a:p>
            <a:pPr algn="l">
              <a:defRPr/>
            </a:pPr>
            <a:r>
              <a:rPr lang="en-US" sz="1600">
                <a:solidFill>
                  <a:prstClr val="black">
                    <a:lumMod val="60000"/>
                    <a:lumOff val="40000"/>
                  </a:prstClr>
                </a:solidFill>
                <a:latin typeface="#9Slide02 Noi dung rat dai" panose="02000000000000000000" pitchFamily="2" charset="0"/>
                <a:ea typeface="#9Slide02 Noi dung rat dai" panose="02000000000000000000" pitchFamily="2" charset="0"/>
              </a:rPr>
              <a:t>Detail Title</a:t>
            </a:r>
          </a:p>
        </p:txBody>
      </p:sp>
    </p:spTree>
    <p:extLst>
      <p:ext uri="{BB962C8B-B14F-4D97-AF65-F5344CB8AC3E}">
        <p14:creationId xmlns:p14="http://schemas.microsoft.com/office/powerpoint/2010/main" val="173824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12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11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06238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5729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OWAPstImg273918">
            <a:extLst>
              <a:ext uri="{FF2B5EF4-FFF2-40B4-BE49-F238E27FC236}">
                <a16:creationId xmlns:a16="http://schemas.microsoft.com/office/drawing/2014/main" id="{2850139C-480B-1CAD-1883-4D3CB73ABEAD}"/>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757821" y="27159"/>
            <a:ext cx="1391786" cy="48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335362"/>
      </p:ext>
    </p:extLst>
  </p:cSld>
  <p:clrMap bg1="lt1" tx1="dk1" bg2="lt2" tx2="dk2" accent1="accent1" accent2="accent2" accent3="accent3" accent4="accent4" accent5="accent5" accent6="accent6" hlink="hlink" folHlink="folHlink"/>
  <p:sldLayoutIdLst>
    <p:sldLayoutId id="2147483663" r:id="rId1"/>
    <p:sldLayoutId id="2147483684" r:id="rId2"/>
    <p:sldLayoutId id="2147483686" r:id="rId3"/>
    <p:sldLayoutId id="2147483687" r:id="rId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201C7-390A-4C5D-91F2-544A53F78A0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550650" y="77118"/>
            <a:ext cx="1542198" cy="562982"/>
          </a:xfrm>
          <a:prstGeom prst="rect">
            <a:avLst/>
          </a:prstGeom>
        </p:spPr>
      </p:pic>
    </p:spTree>
    <p:extLst>
      <p:ext uri="{BB962C8B-B14F-4D97-AF65-F5344CB8AC3E}">
        <p14:creationId xmlns:p14="http://schemas.microsoft.com/office/powerpoint/2010/main" val="25735969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FEFF55-3809-47AE-B814-CFCD2E3488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9633" y="99151"/>
            <a:ext cx="1542198" cy="562982"/>
          </a:xfrm>
          <a:prstGeom prst="rect">
            <a:avLst/>
          </a:prstGeom>
        </p:spPr>
      </p:pic>
    </p:spTree>
    <p:extLst>
      <p:ext uri="{BB962C8B-B14F-4D97-AF65-F5344CB8AC3E}">
        <p14:creationId xmlns:p14="http://schemas.microsoft.com/office/powerpoint/2010/main" val="2043045595"/>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playground.tensorflow.org/"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github.com/VietinBank/training-resource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coursera.org/learn/ai-for-everyone" TargetMode="External"/><Relationship Id="rId2" Type="http://schemas.openxmlformats.org/officeDocument/2006/relationships/hyperlink" Target="https://www.analyticsvidhya.com/blog/2020/04/feature-scaling-machine-learning-normalization-standardizati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cikit-learn.org/stable/modules/generated/sklearn.impute.SimpleImputer.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7758-F390-6E8F-FF4C-6D16EDF5B2FE}"/>
              </a:ext>
            </a:extLst>
          </p:cNvPr>
          <p:cNvSpPr>
            <a:spLocks noGrp="1"/>
          </p:cNvSpPr>
          <p:nvPr>
            <p:ph type="ctrTitle"/>
          </p:nvPr>
        </p:nvSpPr>
        <p:spPr/>
        <p:txBody>
          <a:bodyPr/>
          <a:lstStyle/>
          <a:p>
            <a:r>
              <a:rPr lang="en-US"/>
              <a:t>Exploration Data Analysis</a:t>
            </a:r>
            <a:br>
              <a:rPr lang="en-US"/>
            </a:br>
            <a:r>
              <a:rPr lang="en-US"/>
              <a:t>&amp; Feature Engineering</a:t>
            </a:r>
          </a:p>
        </p:txBody>
      </p:sp>
      <p:sp>
        <p:nvSpPr>
          <p:cNvPr id="3" name="Subtitle 2">
            <a:extLst>
              <a:ext uri="{FF2B5EF4-FFF2-40B4-BE49-F238E27FC236}">
                <a16:creationId xmlns:a16="http://schemas.microsoft.com/office/drawing/2014/main" id="{BF79D592-E240-043C-21AE-96AFDF783933}"/>
              </a:ext>
            </a:extLst>
          </p:cNvPr>
          <p:cNvSpPr>
            <a:spLocks noGrp="1"/>
          </p:cNvSpPr>
          <p:nvPr>
            <p:ph type="subTitle" idx="1"/>
          </p:nvPr>
        </p:nvSpPr>
        <p:spPr>
          <a:xfrm>
            <a:off x="1524000" y="3874882"/>
            <a:ext cx="9144000" cy="1382917"/>
          </a:xfrm>
        </p:spPr>
        <p:txBody>
          <a:bodyPr/>
          <a:lstStyle/>
          <a:p>
            <a:pPr algn="r"/>
            <a:r>
              <a:rPr lang="en-US"/>
              <a:t>2022/08, bigdata</a:t>
            </a:r>
          </a:p>
        </p:txBody>
      </p:sp>
    </p:spTree>
    <p:extLst>
      <p:ext uri="{BB962C8B-B14F-4D97-AF65-F5344CB8AC3E}">
        <p14:creationId xmlns:p14="http://schemas.microsoft.com/office/powerpoint/2010/main" val="35851425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Clean data</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Date &amp; time data</a:t>
            </a:r>
          </a:p>
        </p:txBody>
      </p:sp>
      <p:sp>
        <p:nvSpPr>
          <p:cNvPr id="4" name="TextBox 3">
            <a:extLst>
              <a:ext uri="{FF2B5EF4-FFF2-40B4-BE49-F238E27FC236}">
                <a16:creationId xmlns:a16="http://schemas.microsoft.com/office/drawing/2014/main" id="{98976219-7921-F1CB-D380-A6C11C323FF7}"/>
              </a:ext>
            </a:extLst>
          </p:cNvPr>
          <p:cNvSpPr txBox="1"/>
          <p:nvPr/>
        </p:nvSpPr>
        <p:spPr>
          <a:xfrm>
            <a:off x="0" y="3244334"/>
            <a:ext cx="3650358" cy="369332"/>
          </a:xfrm>
          <a:prstGeom prst="rect">
            <a:avLst/>
          </a:prstGeom>
          <a:noFill/>
        </p:spPr>
        <p:txBody>
          <a:bodyPr wrap="none" rtlCol="0">
            <a:spAutoFit/>
          </a:bodyPr>
          <a:lstStyle/>
          <a:p>
            <a:r>
              <a:rPr lang="en-US"/>
              <a:t>Tách date với Ngày / Tháng / Năm</a:t>
            </a:r>
          </a:p>
        </p:txBody>
      </p:sp>
      <p:pic>
        <p:nvPicPr>
          <p:cNvPr id="6" name="Picture 5">
            <a:extLst>
              <a:ext uri="{FF2B5EF4-FFF2-40B4-BE49-F238E27FC236}">
                <a16:creationId xmlns:a16="http://schemas.microsoft.com/office/drawing/2014/main" id="{84F54A3C-CDE5-F0BA-D922-908F41D1033C}"/>
              </a:ext>
            </a:extLst>
          </p:cNvPr>
          <p:cNvPicPr>
            <a:picLocks noChangeAspect="1"/>
          </p:cNvPicPr>
          <p:nvPr/>
        </p:nvPicPr>
        <p:blipFill>
          <a:blip r:embed="rId2"/>
          <a:stretch>
            <a:fillRect/>
          </a:stretch>
        </p:blipFill>
        <p:spPr>
          <a:xfrm>
            <a:off x="4483949" y="1361697"/>
            <a:ext cx="4733925" cy="4886325"/>
          </a:xfrm>
          <a:prstGeom prst="rect">
            <a:avLst/>
          </a:prstGeom>
        </p:spPr>
      </p:pic>
      <p:sp>
        <p:nvSpPr>
          <p:cNvPr id="7" name="Rectangle 6">
            <a:extLst>
              <a:ext uri="{FF2B5EF4-FFF2-40B4-BE49-F238E27FC236}">
                <a16:creationId xmlns:a16="http://schemas.microsoft.com/office/drawing/2014/main" id="{5EB16700-0A04-1E6F-EA5C-6B94E77D1863}"/>
              </a:ext>
            </a:extLst>
          </p:cNvPr>
          <p:cNvSpPr/>
          <p:nvPr/>
        </p:nvSpPr>
        <p:spPr>
          <a:xfrm>
            <a:off x="4763386" y="5326912"/>
            <a:ext cx="3732028" cy="5209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2784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Clean data</a:t>
            </a:r>
          </a:p>
          <a:p>
            <a:endParaRPr lang="en-US"/>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Un-wanted (outlier) data</a:t>
            </a:r>
          </a:p>
        </p:txBody>
      </p:sp>
      <p:pic>
        <p:nvPicPr>
          <p:cNvPr id="2050" name="Picture 2">
            <a:extLst>
              <a:ext uri="{FF2B5EF4-FFF2-40B4-BE49-F238E27FC236}">
                <a16:creationId xmlns:a16="http://schemas.microsoft.com/office/drawing/2014/main" id="{306AB259-7DD5-08F4-B2FB-88BD28CBD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769" y="1703404"/>
            <a:ext cx="4831410" cy="3830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727833-7544-828A-B2C3-325E11171F82}"/>
              </a:ext>
            </a:extLst>
          </p:cNvPr>
          <p:cNvSpPr txBox="1"/>
          <p:nvPr/>
        </p:nvSpPr>
        <p:spPr>
          <a:xfrm>
            <a:off x="691116" y="6092456"/>
            <a:ext cx="2188420" cy="307777"/>
          </a:xfrm>
          <a:prstGeom prst="rect">
            <a:avLst/>
          </a:prstGeom>
          <a:noFill/>
        </p:spPr>
        <p:txBody>
          <a:bodyPr wrap="none" rtlCol="0">
            <a:spAutoFit/>
          </a:bodyPr>
          <a:lstStyle/>
          <a:p>
            <a:r>
              <a:rPr lang="en-US" sz="1400" i="1"/>
              <a:t>*lưu ý: outlier vs anomaly</a:t>
            </a:r>
          </a:p>
        </p:txBody>
      </p:sp>
      <p:sp>
        <p:nvSpPr>
          <p:cNvPr id="5" name="TextBox 4">
            <a:extLst>
              <a:ext uri="{FF2B5EF4-FFF2-40B4-BE49-F238E27FC236}">
                <a16:creationId xmlns:a16="http://schemas.microsoft.com/office/drawing/2014/main" id="{49437CAF-00C1-9951-CE70-28384E162E76}"/>
              </a:ext>
            </a:extLst>
          </p:cNvPr>
          <p:cNvSpPr txBox="1"/>
          <p:nvPr/>
        </p:nvSpPr>
        <p:spPr>
          <a:xfrm>
            <a:off x="1619250" y="3295650"/>
            <a:ext cx="1564852" cy="707886"/>
          </a:xfrm>
          <a:prstGeom prst="rect">
            <a:avLst/>
          </a:prstGeom>
          <a:noFill/>
        </p:spPr>
        <p:txBody>
          <a:bodyPr wrap="none" rtlCol="0">
            <a:spAutoFit/>
          </a:bodyPr>
          <a:lstStyle/>
          <a:p>
            <a:r>
              <a:rPr lang="en-US" sz="2000"/>
              <a:t>Xóa</a:t>
            </a:r>
            <a:br>
              <a:rPr lang="en-US" sz="2000"/>
            </a:br>
            <a:r>
              <a:rPr lang="en-US" sz="2000"/>
              <a:t>Outlier data</a:t>
            </a:r>
          </a:p>
        </p:txBody>
      </p:sp>
    </p:spTree>
    <p:extLst>
      <p:ext uri="{BB962C8B-B14F-4D97-AF65-F5344CB8AC3E}">
        <p14:creationId xmlns:p14="http://schemas.microsoft.com/office/powerpoint/2010/main" val="32017816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Clean data</a:t>
            </a:r>
          </a:p>
          <a:p>
            <a:endParaRPr lang="en-US"/>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Categorical Data</a:t>
            </a:r>
          </a:p>
        </p:txBody>
      </p:sp>
      <p:sp>
        <p:nvSpPr>
          <p:cNvPr id="4" name="TextBox 3">
            <a:extLst>
              <a:ext uri="{FF2B5EF4-FFF2-40B4-BE49-F238E27FC236}">
                <a16:creationId xmlns:a16="http://schemas.microsoft.com/office/drawing/2014/main" id="{CA07FF20-BBF4-CE62-6ACD-6709C6DAD8EA}"/>
              </a:ext>
            </a:extLst>
          </p:cNvPr>
          <p:cNvSpPr txBox="1"/>
          <p:nvPr/>
        </p:nvSpPr>
        <p:spPr>
          <a:xfrm>
            <a:off x="289711" y="1267485"/>
            <a:ext cx="950901" cy="369332"/>
          </a:xfrm>
          <a:prstGeom prst="rect">
            <a:avLst/>
          </a:prstGeom>
          <a:noFill/>
        </p:spPr>
        <p:txBody>
          <a:bodyPr wrap="none" rtlCol="0">
            <a:spAutoFit/>
          </a:bodyPr>
          <a:lstStyle/>
          <a:p>
            <a:r>
              <a:rPr lang="en-US"/>
              <a:t>Yes/ no</a:t>
            </a:r>
          </a:p>
        </p:txBody>
      </p:sp>
      <p:sp>
        <p:nvSpPr>
          <p:cNvPr id="5" name="TextBox 4">
            <a:extLst>
              <a:ext uri="{FF2B5EF4-FFF2-40B4-BE49-F238E27FC236}">
                <a16:creationId xmlns:a16="http://schemas.microsoft.com/office/drawing/2014/main" id="{F6B2F421-7C05-AAEF-D243-1839C2FB1A7E}"/>
              </a:ext>
            </a:extLst>
          </p:cNvPr>
          <p:cNvSpPr txBox="1"/>
          <p:nvPr/>
        </p:nvSpPr>
        <p:spPr>
          <a:xfrm>
            <a:off x="289711" y="3059668"/>
            <a:ext cx="1088760" cy="369332"/>
          </a:xfrm>
          <a:prstGeom prst="rect">
            <a:avLst/>
          </a:prstGeom>
          <a:noFill/>
        </p:spPr>
        <p:txBody>
          <a:bodyPr wrap="none" rtlCol="0">
            <a:spAutoFit/>
          </a:bodyPr>
          <a:lstStyle/>
          <a:p>
            <a:r>
              <a:rPr lang="en-US"/>
              <a:t>One-hot</a:t>
            </a:r>
          </a:p>
        </p:txBody>
      </p:sp>
      <p:sp>
        <p:nvSpPr>
          <p:cNvPr id="6" name="TextBox 5">
            <a:extLst>
              <a:ext uri="{FF2B5EF4-FFF2-40B4-BE49-F238E27FC236}">
                <a16:creationId xmlns:a16="http://schemas.microsoft.com/office/drawing/2014/main" id="{267F2E3C-A3CD-91D6-3BD1-27D5151A0F1C}"/>
              </a:ext>
            </a:extLst>
          </p:cNvPr>
          <p:cNvSpPr txBox="1"/>
          <p:nvPr/>
        </p:nvSpPr>
        <p:spPr>
          <a:xfrm>
            <a:off x="220781" y="4851851"/>
            <a:ext cx="1008609" cy="369332"/>
          </a:xfrm>
          <a:prstGeom prst="rect">
            <a:avLst/>
          </a:prstGeom>
          <a:noFill/>
        </p:spPr>
        <p:txBody>
          <a:bodyPr wrap="none" rtlCol="0">
            <a:spAutoFit/>
          </a:bodyPr>
          <a:lstStyle/>
          <a:p>
            <a:r>
              <a:rPr lang="en-US"/>
              <a:t>Catalog</a:t>
            </a:r>
          </a:p>
        </p:txBody>
      </p:sp>
    </p:spTree>
    <p:extLst>
      <p:ext uri="{BB962C8B-B14F-4D97-AF65-F5344CB8AC3E}">
        <p14:creationId xmlns:p14="http://schemas.microsoft.com/office/powerpoint/2010/main" val="321668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F40FE3-7ECE-6549-63E5-D2F028D3CF6A}"/>
              </a:ext>
            </a:extLst>
          </p:cNvPr>
          <p:cNvPicPr>
            <a:picLocks noChangeAspect="1"/>
          </p:cNvPicPr>
          <p:nvPr/>
        </p:nvPicPr>
        <p:blipFill>
          <a:blip r:embed="rId2"/>
          <a:stretch>
            <a:fillRect/>
          </a:stretch>
        </p:blipFill>
        <p:spPr>
          <a:xfrm>
            <a:off x="5097006" y="1206893"/>
            <a:ext cx="6343650" cy="4733925"/>
          </a:xfrm>
          <a:prstGeom prst="rect">
            <a:avLst/>
          </a:prstGeom>
        </p:spPr>
      </p:pic>
      <p:sp>
        <p:nvSpPr>
          <p:cNvPr id="10" name="TextBox 9">
            <a:extLst>
              <a:ext uri="{FF2B5EF4-FFF2-40B4-BE49-F238E27FC236}">
                <a16:creationId xmlns:a16="http://schemas.microsoft.com/office/drawing/2014/main" id="{C3568E56-7113-2F16-4818-127501EC6871}"/>
              </a:ext>
            </a:extLst>
          </p:cNvPr>
          <p:cNvSpPr txBox="1"/>
          <p:nvPr/>
        </p:nvSpPr>
        <p:spPr>
          <a:xfrm>
            <a:off x="2783920" y="2921169"/>
            <a:ext cx="1500732" cy="861774"/>
          </a:xfrm>
          <a:prstGeom prst="rect">
            <a:avLst/>
          </a:prstGeom>
          <a:noFill/>
        </p:spPr>
        <p:txBody>
          <a:bodyPr wrap="none" rtlCol="0">
            <a:spAutoFit/>
          </a:bodyPr>
          <a:lstStyle/>
          <a:p>
            <a:r>
              <a:rPr lang="en-US" sz="5000" b="1"/>
              <a:t>EDA</a:t>
            </a:r>
          </a:p>
        </p:txBody>
      </p:sp>
      <p:sp>
        <p:nvSpPr>
          <p:cNvPr id="11" name="TextBox 10">
            <a:extLst>
              <a:ext uri="{FF2B5EF4-FFF2-40B4-BE49-F238E27FC236}">
                <a16:creationId xmlns:a16="http://schemas.microsoft.com/office/drawing/2014/main" id="{C0249E53-2617-8EAB-986C-AE4817A9ECB3}"/>
              </a:ext>
            </a:extLst>
          </p:cNvPr>
          <p:cNvSpPr txBox="1"/>
          <p:nvPr/>
        </p:nvSpPr>
        <p:spPr>
          <a:xfrm>
            <a:off x="1971566" y="3782943"/>
            <a:ext cx="3236784" cy="415498"/>
          </a:xfrm>
          <a:prstGeom prst="rect">
            <a:avLst/>
          </a:prstGeom>
          <a:noFill/>
        </p:spPr>
        <p:txBody>
          <a:bodyPr wrap="none" rtlCol="0">
            <a:spAutoFit/>
          </a:bodyPr>
          <a:lstStyle/>
          <a:p>
            <a:r>
              <a:rPr lang="en-US" sz="2100">
                <a:solidFill>
                  <a:srgbClr val="FF0000"/>
                </a:solidFill>
              </a:rPr>
              <a:t>E</a:t>
            </a:r>
            <a:r>
              <a:rPr lang="en-US" sz="2100"/>
              <a:t>xploration </a:t>
            </a:r>
            <a:r>
              <a:rPr lang="en-US" sz="2100">
                <a:solidFill>
                  <a:srgbClr val="FF0000"/>
                </a:solidFill>
              </a:rPr>
              <a:t>D</a:t>
            </a:r>
            <a:r>
              <a:rPr lang="en-US" sz="2100"/>
              <a:t>ata </a:t>
            </a:r>
            <a:r>
              <a:rPr lang="en-US" sz="2100">
                <a:solidFill>
                  <a:srgbClr val="FF0000"/>
                </a:solidFill>
              </a:rPr>
              <a:t>A</a:t>
            </a:r>
            <a:r>
              <a:rPr lang="en-US" sz="2100"/>
              <a:t>nalysis</a:t>
            </a:r>
          </a:p>
        </p:txBody>
      </p:sp>
    </p:spTree>
    <p:extLst>
      <p:ext uri="{BB962C8B-B14F-4D97-AF65-F5344CB8AC3E}">
        <p14:creationId xmlns:p14="http://schemas.microsoft.com/office/powerpoint/2010/main" val="2408303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0722DD6E-AAA8-10B7-585E-B753BDDD4318}"/>
              </a:ext>
            </a:extLst>
          </p:cNvPr>
          <p:cNvGraphicFramePr/>
          <p:nvPr>
            <p:extLst>
              <p:ext uri="{D42A27DB-BD31-4B8C-83A1-F6EECF244321}">
                <p14:modId xmlns:p14="http://schemas.microsoft.com/office/powerpoint/2010/main" val="3361027092"/>
              </p:ext>
            </p:extLst>
          </p:nvPr>
        </p:nvGraphicFramePr>
        <p:xfrm>
          <a:off x="1126654" y="1620570"/>
          <a:ext cx="7736690" cy="3911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53B19EB-933E-216A-3F1B-1610F7A02A5D}"/>
              </a:ext>
            </a:extLst>
          </p:cNvPr>
          <p:cNvSpPr txBox="1"/>
          <p:nvPr/>
        </p:nvSpPr>
        <p:spPr>
          <a:xfrm>
            <a:off x="114300" y="819150"/>
            <a:ext cx="7467600" cy="523220"/>
          </a:xfrm>
          <a:prstGeom prst="rect">
            <a:avLst/>
          </a:prstGeom>
          <a:noFill/>
        </p:spPr>
        <p:txBody>
          <a:bodyPr wrap="square" rtlCol="0">
            <a:spAutoFit/>
          </a:bodyPr>
          <a:lstStyle/>
          <a:p>
            <a:r>
              <a:rPr lang="en-US" sz="2800" b="1"/>
              <a:t>EDA</a:t>
            </a:r>
          </a:p>
        </p:txBody>
      </p:sp>
    </p:spTree>
    <p:extLst>
      <p:ext uri="{BB962C8B-B14F-4D97-AF65-F5344CB8AC3E}">
        <p14:creationId xmlns:p14="http://schemas.microsoft.com/office/powerpoint/2010/main" val="1234947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D22B61D5-AF1F-5A4C-C2C9-48DA9685BF87}"/>
              </a:ext>
            </a:extLst>
          </p:cNvPr>
          <p:cNvSpPr>
            <a:spLocks noGrp="1"/>
          </p:cNvSpPr>
          <p:nvPr>
            <p:ph type="body" sz="quarter" idx="10"/>
          </p:nvPr>
        </p:nvSpPr>
        <p:spPr>
          <a:xfrm>
            <a:off x="190500" y="302958"/>
            <a:ext cx="4916267" cy="416475"/>
          </a:xfrm>
        </p:spPr>
        <p:txBody>
          <a:bodyPr/>
          <a:lstStyle/>
          <a:p>
            <a:r>
              <a:rPr lang="en-US"/>
              <a:t>EDA</a:t>
            </a:r>
          </a:p>
        </p:txBody>
      </p:sp>
      <p:pic>
        <p:nvPicPr>
          <p:cNvPr id="24" name="Picture 23">
            <a:extLst>
              <a:ext uri="{FF2B5EF4-FFF2-40B4-BE49-F238E27FC236}">
                <a16:creationId xmlns:a16="http://schemas.microsoft.com/office/drawing/2014/main" id="{F8724DBF-EEBF-96A8-69E0-B99E38D19875}"/>
              </a:ext>
            </a:extLst>
          </p:cNvPr>
          <p:cNvPicPr>
            <a:picLocks noChangeAspect="1"/>
          </p:cNvPicPr>
          <p:nvPr/>
        </p:nvPicPr>
        <p:blipFill>
          <a:blip r:embed="rId2"/>
          <a:stretch>
            <a:fillRect/>
          </a:stretch>
        </p:blipFill>
        <p:spPr>
          <a:xfrm>
            <a:off x="2728912" y="930980"/>
            <a:ext cx="6734175" cy="5410200"/>
          </a:xfrm>
          <a:prstGeom prst="rect">
            <a:avLst/>
          </a:prstGeom>
        </p:spPr>
      </p:pic>
      <p:sp>
        <p:nvSpPr>
          <p:cNvPr id="26" name="Rectangle 25">
            <a:extLst>
              <a:ext uri="{FF2B5EF4-FFF2-40B4-BE49-F238E27FC236}">
                <a16:creationId xmlns:a16="http://schemas.microsoft.com/office/drawing/2014/main" id="{EE62AD4B-3DF8-AEDF-1D17-7E024B226470}"/>
              </a:ext>
            </a:extLst>
          </p:cNvPr>
          <p:cNvSpPr/>
          <p:nvPr/>
        </p:nvSpPr>
        <p:spPr>
          <a:xfrm>
            <a:off x="2728912" y="3636080"/>
            <a:ext cx="3328988" cy="277177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9178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D22B61D5-AF1F-5A4C-C2C9-48DA9685BF87}"/>
              </a:ext>
            </a:extLst>
          </p:cNvPr>
          <p:cNvSpPr>
            <a:spLocks noGrp="1"/>
          </p:cNvSpPr>
          <p:nvPr>
            <p:ph type="body" sz="quarter" idx="10"/>
          </p:nvPr>
        </p:nvSpPr>
        <p:spPr/>
        <p:txBody>
          <a:bodyPr/>
          <a:lstStyle/>
          <a:p>
            <a:r>
              <a:rPr lang="en-US"/>
              <a:t>EDA</a:t>
            </a:r>
          </a:p>
        </p:txBody>
      </p:sp>
      <p:sp>
        <p:nvSpPr>
          <p:cNvPr id="2" name="Text Placeholder 1">
            <a:extLst>
              <a:ext uri="{FF2B5EF4-FFF2-40B4-BE49-F238E27FC236}">
                <a16:creationId xmlns:a16="http://schemas.microsoft.com/office/drawing/2014/main" id="{24A914E9-40C8-D339-A64C-DE6A6D554BFD}"/>
              </a:ext>
            </a:extLst>
          </p:cNvPr>
          <p:cNvSpPr>
            <a:spLocks noGrp="1"/>
          </p:cNvSpPr>
          <p:nvPr>
            <p:ph type="body" sz="quarter" idx="11"/>
          </p:nvPr>
        </p:nvSpPr>
        <p:spPr/>
        <p:txBody>
          <a:bodyPr/>
          <a:lstStyle/>
          <a:p>
            <a:r>
              <a:rPr lang="en-US"/>
              <a:t>Mục đích của EDA</a:t>
            </a:r>
          </a:p>
        </p:txBody>
      </p:sp>
      <p:sp>
        <p:nvSpPr>
          <p:cNvPr id="3" name="TextBox 2">
            <a:extLst>
              <a:ext uri="{FF2B5EF4-FFF2-40B4-BE49-F238E27FC236}">
                <a16:creationId xmlns:a16="http://schemas.microsoft.com/office/drawing/2014/main" id="{2EE8B77F-547E-1A76-87CF-39CA88C01B49}"/>
              </a:ext>
            </a:extLst>
          </p:cNvPr>
          <p:cNvSpPr txBox="1"/>
          <p:nvPr/>
        </p:nvSpPr>
        <p:spPr>
          <a:xfrm>
            <a:off x="248321" y="3075057"/>
            <a:ext cx="3314701" cy="707886"/>
          </a:xfrm>
          <a:prstGeom prst="rect">
            <a:avLst/>
          </a:prstGeom>
          <a:noFill/>
        </p:spPr>
        <p:txBody>
          <a:bodyPr wrap="square" rtlCol="0">
            <a:spAutoFit/>
          </a:bodyPr>
          <a:lstStyle/>
          <a:p>
            <a:r>
              <a:rPr lang="en-US" sz="2000"/>
              <a:t>EDA là đặc biệt quan trọng trong dữ liệu dạng bảng</a:t>
            </a:r>
          </a:p>
        </p:txBody>
      </p:sp>
      <p:sp>
        <p:nvSpPr>
          <p:cNvPr id="20" name="TextBox 19">
            <a:extLst>
              <a:ext uri="{FF2B5EF4-FFF2-40B4-BE49-F238E27FC236}">
                <a16:creationId xmlns:a16="http://schemas.microsoft.com/office/drawing/2014/main" id="{DCA581E9-D0C0-9F72-F871-B73F5B73ACBC}"/>
              </a:ext>
            </a:extLst>
          </p:cNvPr>
          <p:cNvSpPr txBox="1"/>
          <p:nvPr/>
        </p:nvSpPr>
        <p:spPr>
          <a:xfrm>
            <a:off x="7918073" y="3865867"/>
            <a:ext cx="4273927" cy="369332"/>
          </a:xfrm>
          <a:prstGeom prst="rect">
            <a:avLst/>
          </a:prstGeom>
          <a:noFill/>
        </p:spPr>
        <p:txBody>
          <a:bodyPr wrap="none" rtlCol="0">
            <a:spAutoFit/>
          </a:bodyPr>
          <a:lstStyle/>
          <a:p>
            <a:r>
              <a:rPr lang="vi-VN">
                <a:solidFill>
                  <a:srgbClr val="C00000"/>
                </a:solidFill>
              </a:rPr>
              <a:t>Mối tương quan giữa các trường dữ liệu</a:t>
            </a:r>
            <a:endParaRPr lang="en-US">
              <a:solidFill>
                <a:srgbClr val="C00000"/>
              </a:solidFill>
            </a:endParaRPr>
          </a:p>
        </p:txBody>
      </p:sp>
      <p:grpSp>
        <p:nvGrpSpPr>
          <p:cNvPr id="29" name="Group 28">
            <a:extLst>
              <a:ext uri="{FF2B5EF4-FFF2-40B4-BE49-F238E27FC236}">
                <a16:creationId xmlns:a16="http://schemas.microsoft.com/office/drawing/2014/main" id="{5E00143C-B7A9-EABF-A5A0-7CA54E4AD777}"/>
              </a:ext>
            </a:extLst>
          </p:cNvPr>
          <p:cNvGrpSpPr/>
          <p:nvPr/>
        </p:nvGrpSpPr>
        <p:grpSpPr>
          <a:xfrm>
            <a:off x="4238625" y="1080402"/>
            <a:ext cx="7572375" cy="5343525"/>
            <a:chOff x="4238625" y="1080402"/>
            <a:chExt cx="7572375" cy="5343525"/>
          </a:xfrm>
        </p:grpSpPr>
        <p:grpSp>
          <p:nvGrpSpPr>
            <p:cNvPr id="13" name="Group 12">
              <a:extLst>
                <a:ext uri="{FF2B5EF4-FFF2-40B4-BE49-F238E27FC236}">
                  <a16:creationId xmlns:a16="http://schemas.microsoft.com/office/drawing/2014/main" id="{EF6CEEC2-4BFE-5445-CE27-1BD30C14BD80}"/>
                </a:ext>
              </a:extLst>
            </p:cNvPr>
            <p:cNvGrpSpPr/>
            <p:nvPr/>
          </p:nvGrpSpPr>
          <p:grpSpPr>
            <a:xfrm>
              <a:off x="4238625" y="1080402"/>
              <a:ext cx="7115175" cy="5343525"/>
              <a:chOff x="4714875" y="1209675"/>
              <a:chExt cx="7115175" cy="5343525"/>
            </a:xfrm>
          </p:grpSpPr>
          <p:cxnSp>
            <p:nvCxnSpPr>
              <p:cNvPr id="8" name="Straight Connector 7">
                <a:extLst>
                  <a:ext uri="{FF2B5EF4-FFF2-40B4-BE49-F238E27FC236}">
                    <a16:creationId xmlns:a16="http://schemas.microsoft.com/office/drawing/2014/main" id="{BF79FC2B-FC04-3C38-BC3F-1008F893F8E8}"/>
                  </a:ext>
                </a:extLst>
              </p:cNvPr>
              <p:cNvCxnSpPr>
                <a:cxnSpLocks/>
              </p:cNvCxnSpPr>
              <p:nvPr/>
            </p:nvCxnSpPr>
            <p:spPr>
              <a:xfrm>
                <a:off x="8286750" y="1209675"/>
                <a:ext cx="66675" cy="5343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F9B7A1-66C2-219E-437A-55EA9BED3077}"/>
                  </a:ext>
                </a:extLst>
              </p:cNvPr>
              <p:cNvCxnSpPr/>
              <p:nvPr/>
            </p:nvCxnSpPr>
            <p:spPr>
              <a:xfrm>
                <a:off x="4714875" y="3657600"/>
                <a:ext cx="711517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15DDFD86-B5A3-8A72-C660-AE25DB659B8A}"/>
                </a:ext>
              </a:extLst>
            </p:cNvPr>
            <p:cNvSpPr txBox="1"/>
            <p:nvPr/>
          </p:nvSpPr>
          <p:spPr>
            <a:xfrm>
              <a:off x="4238625" y="1615427"/>
              <a:ext cx="3320140" cy="369332"/>
            </a:xfrm>
            <a:prstGeom prst="rect">
              <a:avLst/>
            </a:prstGeom>
            <a:noFill/>
          </p:spPr>
          <p:txBody>
            <a:bodyPr wrap="none" rtlCol="0">
              <a:spAutoFit/>
            </a:bodyPr>
            <a:lstStyle/>
            <a:p>
              <a:r>
                <a:rPr lang="vi-VN">
                  <a:solidFill>
                    <a:srgbClr val="C00000"/>
                  </a:solidFill>
                </a:rPr>
                <a:t>Ý nghĩa của </a:t>
              </a:r>
              <a:r>
                <a:rPr lang="en-US">
                  <a:solidFill>
                    <a:srgbClr val="C00000"/>
                  </a:solidFill>
                </a:rPr>
                <a:t>các</a:t>
              </a:r>
              <a:r>
                <a:rPr lang="vi-VN">
                  <a:solidFill>
                    <a:srgbClr val="C00000"/>
                  </a:solidFill>
                </a:rPr>
                <a:t> trường dữ liệu</a:t>
              </a:r>
              <a:endParaRPr lang="en-US">
                <a:solidFill>
                  <a:srgbClr val="C00000"/>
                </a:solidFill>
              </a:endParaRPr>
            </a:p>
          </p:txBody>
        </p:sp>
        <p:sp>
          <p:nvSpPr>
            <p:cNvPr id="16" name="TextBox 15">
              <a:extLst>
                <a:ext uri="{FF2B5EF4-FFF2-40B4-BE49-F238E27FC236}">
                  <a16:creationId xmlns:a16="http://schemas.microsoft.com/office/drawing/2014/main" id="{A7C22E67-E2BA-446C-A009-DD2844E1AC01}"/>
                </a:ext>
              </a:extLst>
            </p:cNvPr>
            <p:cNvSpPr txBox="1"/>
            <p:nvPr/>
          </p:nvSpPr>
          <p:spPr>
            <a:xfrm>
              <a:off x="4266796" y="3865481"/>
              <a:ext cx="3028393" cy="369332"/>
            </a:xfrm>
            <a:prstGeom prst="rect">
              <a:avLst/>
            </a:prstGeom>
            <a:noFill/>
          </p:spPr>
          <p:txBody>
            <a:bodyPr wrap="none" rtlCol="0">
              <a:spAutoFit/>
            </a:bodyPr>
            <a:lstStyle/>
            <a:p>
              <a:r>
                <a:rPr lang="vi-VN">
                  <a:solidFill>
                    <a:srgbClr val="C00000"/>
                  </a:solidFill>
                </a:rPr>
                <a:t>Kiểu dữ liệu của mỗi trường</a:t>
              </a:r>
              <a:endParaRPr lang="en-US">
                <a:solidFill>
                  <a:srgbClr val="C00000"/>
                </a:solidFill>
              </a:endParaRPr>
            </a:p>
          </p:txBody>
        </p:sp>
        <p:sp>
          <p:nvSpPr>
            <p:cNvPr id="19" name="TextBox 18">
              <a:extLst>
                <a:ext uri="{FF2B5EF4-FFF2-40B4-BE49-F238E27FC236}">
                  <a16:creationId xmlns:a16="http://schemas.microsoft.com/office/drawing/2014/main" id="{215F2767-0B7A-D098-8441-0DB3D4AAFD8A}"/>
                </a:ext>
              </a:extLst>
            </p:cNvPr>
            <p:cNvSpPr txBox="1"/>
            <p:nvPr/>
          </p:nvSpPr>
          <p:spPr>
            <a:xfrm>
              <a:off x="7918073" y="1615427"/>
              <a:ext cx="3866764" cy="369332"/>
            </a:xfrm>
            <a:prstGeom prst="rect">
              <a:avLst/>
            </a:prstGeom>
            <a:noFill/>
          </p:spPr>
          <p:txBody>
            <a:bodyPr wrap="none" rtlCol="0">
              <a:spAutoFit/>
            </a:bodyPr>
            <a:lstStyle/>
            <a:p>
              <a:r>
                <a:rPr lang="vi-VN">
                  <a:solidFill>
                    <a:srgbClr val="C00000"/>
                  </a:solidFill>
                </a:rPr>
                <a:t>Phân phối xác suất của từng trường</a:t>
              </a:r>
              <a:endParaRPr lang="en-US">
                <a:solidFill>
                  <a:srgbClr val="C00000"/>
                </a:solidFill>
              </a:endParaRPr>
            </a:p>
          </p:txBody>
        </p:sp>
        <p:sp>
          <p:nvSpPr>
            <p:cNvPr id="22" name="TextBox 21">
              <a:extLst>
                <a:ext uri="{FF2B5EF4-FFF2-40B4-BE49-F238E27FC236}">
                  <a16:creationId xmlns:a16="http://schemas.microsoft.com/office/drawing/2014/main" id="{CC8C7ED5-A7A5-FDA1-5369-A3DCCBBF74E0}"/>
                </a:ext>
              </a:extLst>
            </p:cNvPr>
            <p:cNvSpPr txBox="1"/>
            <p:nvPr/>
          </p:nvSpPr>
          <p:spPr>
            <a:xfrm>
              <a:off x="4238625" y="2083178"/>
              <a:ext cx="3437159" cy="954107"/>
            </a:xfrm>
            <a:prstGeom prst="rect">
              <a:avLst/>
            </a:prstGeom>
            <a:noFill/>
          </p:spPr>
          <p:txBody>
            <a:bodyPr wrap="square" rtlCol="0">
              <a:spAutoFit/>
            </a:bodyPr>
            <a:lstStyle/>
            <a:p>
              <a:pPr algn="r"/>
              <a:r>
                <a:rPr lang="en-US" sz="1400" i="1"/>
                <a:t>Ý nghĩa của bộ dữ liệu, từng trường dữ liệu. Việc hiểu trường dữ liệu quyết định trực tiếp đến quyết định xử lý/ biến đổi về sau</a:t>
              </a:r>
            </a:p>
          </p:txBody>
        </p:sp>
        <p:sp>
          <p:nvSpPr>
            <p:cNvPr id="23" name="TextBox 22">
              <a:extLst>
                <a:ext uri="{FF2B5EF4-FFF2-40B4-BE49-F238E27FC236}">
                  <a16:creationId xmlns:a16="http://schemas.microsoft.com/office/drawing/2014/main" id="{BA14A791-7273-0551-EB73-405837912ADE}"/>
                </a:ext>
              </a:extLst>
            </p:cNvPr>
            <p:cNvSpPr txBox="1"/>
            <p:nvPr/>
          </p:nvSpPr>
          <p:spPr>
            <a:xfrm>
              <a:off x="4238625" y="4365410"/>
              <a:ext cx="3437159" cy="523220"/>
            </a:xfrm>
            <a:prstGeom prst="rect">
              <a:avLst/>
            </a:prstGeom>
            <a:noFill/>
          </p:spPr>
          <p:txBody>
            <a:bodyPr wrap="square" rtlCol="0">
              <a:spAutoFit/>
            </a:bodyPr>
            <a:lstStyle/>
            <a:p>
              <a:pPr algn="r"/>
              <a:r>
                <a:rPr lang="en-US" sz="1400" i="1"/>
                <a:t>Dạng chuỗi/ số/ ngày tháng.  </a:t>
              </a:r>
              <a:br>
                <a:rPr lang="en-US" sz="1400" i="1"/>
              </a:br>
              <a:r>
                <a:rPr lang="en-US" sz="1400" i="1"/>
                <a:t>Tránh bugs khi vận hành model</a:t>
              </a:r>
            </a:p>
          </p:txBody>
        </p:sp>
        <p:sp>
          <p:nvSpPr>
            <p:cNvPr id="27" name="TextBox 26">
              <a:extLst>
                <a:ext uri="{FF2B5EF4-FFF2-40B4-BE49-F238E27FC236}">
                  <a16:creationId xmlns:a16="http://schemas.microsoft.com/office/drawing/2014/main" id="{1DE3D2FB-B2FF-F8C8-1090-BF85664B9B49}"/>
                </a:ext>
              </a:extLst>
            </p:cNvPr>
            <p:cNvSpPr txBox="1"/>
            <p:nvPr/>
          </p:nvSpPr>
          <p:spPr>
            <a:xfrm>
              <a:off x="8128910" y="2083178"/>
              <a:ext cx="3682090" cy="1169551"/>
            </a:xfrm>
            <a:prstGeom prst="rect">
              <a:avLst/>
            </a:prstGeom>
            <a:noFill/>
          </p:spPr>
          <p:txBody>
            <a:bodyPr wrap="square" rtlCol="0">
              <a:spAutoFit/>
            </a:bodyPr>
            <a:lstStyle/>
            <a:p>
              <a:pPr algn="r"/>
              <a:r>
                <a:rPr lang="en-US" sz="1400" i="1"/>
                <a:t>P</a:t>
              </a:r>
              <a:r>
                <a:rPr lang="vi-VN" sz="1400" i="1"/>
                <a:t>hân phối xác suất của từng trường dữ liệu</a:t>
              </a:r>
              <a:endParaRPr lang="en-US" sz="1400" i="1"/>
            </a:p>
            <a:p>
              <a:pPr marL="285750" indent="-285750" algn="r">
                <a:buFontTx/>
                <a:buChar char="-"/>
              </a:pPr>
              <a:r>
                <a:rPr lang="en-US" sz="1400" i="1"/>
                <a:t>Số giá trị trong trường?</a:t>
              </a:r>
            </a:p>
            <a:p>
              <a:pPr marL="285750" indent="-285750" algn="r">
                <a:buFontTx/>
                <a:buChar char="-"/>
              </a:pPr>
              <a:r>
                <a:rPr lang="en-US" sz="1400" i="1"/>
                <a:t>Số giá trị khuyết / null?</a:t>
              </a:r>
            </a:p>
            <a:p>
              <a:pPr marL="285750" indent="-285750" algn="r">
                <a:buFontTx/>
                <a:buChar char="-"/>
              </a:pPr>
              <a:r>
                <a:rPr lang="en-US" sz="1400" i="1"/>
                <a:t>Giá trị không hợp lệ (outlier)?</a:t>
              </a:r>
            </a:p>
            <a:p>
              <a:pPr marL="285750" indent="-285750" algn="r">
                <a:buFontTx/>
                <a:buChar char="-"/>
              </a:pPr>
              <a:r>
                <a:rPr lang="en-US" sz="1400" i="1"/>
                <a:t>Giá trị ngoại lệ (anomaly)?</a:t>
              </a:r>
            </a:p>
          </p:txBody>
        </p:sp>
        <p:sp>
          <p:nvSpPr>
            <p:cNvPr id="28" name="TextBox 27">
              <a:extLst>
                <a:ext uri="{FF2B5EF4-FFF2-40B4-BE49-F238E27FC236}">
                  <a16:creationId xmlns:a16="http://schemas.microsoft.com/office/drawing/2014/main" id="{28BF292F-4BA4-BF9B-8E20-BB091C7DB6A0}"/>
                </a:ext>
              </a:extLst>
            </p:cNvPr>
            <p:cNvSpPr txBox="1"/>
            <p:nvPr/>
          </p:nvSpPr>
          <p:spPr>
            <a:xfrm>
              <a:off x="8011891" y="4365409"/>
              <a:ext cx="3554178" cy="738664"/>
            </a:xfrm>
            <a:prstGeom prst="rect">
              <a:avLst/>
            </a:prstGeom>
            <a:noFill/>
          </p:spPr>
          <p:txBody>
            <a:bodyPr wrap="square" rtlCol="0">
              <a:spAutoFit/>
            </a:bodyPr>
            <a:lstStyle/>
            <a:p>
              <a:pPr algn="r"/>
              <a:r>
                <a:rPr lang="en-US" sz="1400" i="1"/>
                <a:t>Mối quan hệ tương quan giữa:</a:t>
              </a:r>
            </a:p>
            <a:p>
              <a:pPr marL="285750" indent="-285750" algn="r">
                <a:buFontTx/>
                <a:buChar char="-"/>
              </a:pPr>
              <a:r>
                <a:rPr lang="en-US" sz="1400" i="1"/>
                <a:t>Trường dữ liệu vs label</a:t>
              </a:r>
            </a:p>
            <a:p>
              <a:pPr marL="285750" indent="-285750" algn="r">
                <a:buFontTx/>
                <a:buChar char="-"/>
              </a:pPr>
              <a:r>
                <a:rPr lang="en-US" sz="1400" i="1"/>
                <a:t>Trường dữ liệu với nhau</a:t>
              </a:r>
            </a:p>
          </p:txBody>
        </p:sp>
      </p:grpSp>
    </p:spTree>
    <p:extLst>
      <p:ext uri="{BB962C8B-B14F-4D97-AF65-F5344CB8AC3E}">
        <p14:creationId xmlns:p14="http://schemas.microsoft.com/office/powerpoint/2010/main" val="35094484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546F2EF-87AF-B539-4710-C653329CE1EC}"/>
              </a:ext>
            </a:extLst>
          </p:cNvPr>
          <p:cNvGrpSpPr/>
          <p:nvPr/>
        </p:nvGrpSpPr>
        <p:grpSpPr>
          <a:xfrm>
            <a:off x="5390579" y="1476375"/>
            <a:ext cx="3599506" cy="3905250"/>
            <a:chOff x="4104057" y="1194390"/>
            <a:chExt cx="3686175" cy="3905250"/>
          </a:xfrm>
        </p:grpSpPr>
        <p:pic>
          <p:nvPicPr>
            <p:cNvPr id="7" name="Picture 6">
              <a:extLst>
                <a:ext uri="{FF2B5EF4-FFF2-40B4-BE49-F238E27FC236}">
                  <a16:creationId xmlns:a16="http://schemas.microsoft.com/office/drawing/2014/main" id="{4770CDA1-8F83-967A-891B-4BA321C5A071}"/>
                </a:ext>
              </a:extLst>
            </p:cNvPr>
            <p:cNvPicPr>
              <a:picLocks noChangeAspect="1"/>
            </p:cNvPicPr>
            <p:nvPr/>
          </p:nvPicPr>
          <p:blipFill>
            <a:blip r:embed="rId2"/>
            <a:stretch>
              <a:fillRect/>
            </a:stretch>
          </p:blipFill>
          <p:spPr>
            <a:xfrm>
              <a:off x="4104057" y="1194390"/>
              <a:ext cx="3686175" cy="3905250"/>
            </a:xfrm>
            <a:prstGeom prst="rect">
              <a:avLst/>
            </a:prstGeom>
          </p:spPr>
        </p:pic>
        <p:sp>
          <p:nvSpPr>
            <p:cNvPr id="9" name="Rectangle 8">
              <a:extLst>
                <a:ext uri="{FF2B5EF4-FFF2-40B4-BE49-F238E27FC236}">
                  <a16:creationId xmlns:a16="http://schemas.microsoft.com/office/drawing/2014/main" id="{D8017A0E-1577-C373-944C-F08A7BD3BD8F}"/>
                </a:ext>
              </a:extLst>
            </p:cNvPr>
            <p:cNvSpPr/>
            <p:nvPr/>
          </p:nvSpPr>
          <p:spPr>
            <a:xfrm>
              <a:off x="4532494" y="3007267"/>
              <a:ext cx="3257738" cy="1612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D68AC77-2AC0-A54B-DAE3-A6E824EF9352}"/>
                </a:ext>
              </a:extLst>
            </p:cNvPr>
            <p:cNvSpPr/>
            <p:nvPr/>
          </p:nvSpPr>
          <p:spPr>
            <a:xfrm>
              <a:off x="4532494" y="3351513"/>
              <a:ext cx="3257738" cy="1612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 Placeholder 4">
            <a:extLst>
              <a:ext uri="{FF2B5EF4-FFF2-40B4-BE49-F238E27FC236}">
                <a16:creationId xmlns:a16="http://schemas.microsoft.com/office/drawing/2014/main" id="{3D07F3E0-B134-3DE5-C2CE-A1425E0C803B}"/>
              </a:ext>
            </a:extLst>
          </p:cNvPr>
          <p:cNvSpPr>
            <a:spLocks noGrp="1"/>
          </p:cNvSpPr>
          <p:nvPr>
            <p:ph type="subTitle" idx="1"/>
          </p:nvPr>
        </p:nvSpPr>
        <p:spPr>
          <a:xfrm>
            <a:off x="476249" y="3267736"/>
            <a:ext cx="4124325" cy="1655762"/>
          </a:xfrm>
        </p:spPr>
        <p:txBody>
          <a:bodyPr/>
          <a:lstStyle/>
          <a:p>
            <a:pPr algn="l"/>
            <a:r>
              <a:rPr lang="en-US"/>
              <a:t>Kiểu dữ liệu</a:t>
            </a:r>
          </a:p>
          <a:p>
            <a:pPr algn="l"/>
            <a:r>
              <a:rPr lang="en-US"/>
              <a:t>Ý nghĩa từng trường dữ liệu</a:t>
            </a:r>
          </a:p>
        </p:txBody>
      </p:sp>
      <p:sp>
        <p:nvSpPr>
          <p:cNvPr id="3" name="Rectangle 2">
            <a:extLst>
              <a:ext uri="{FF2B5EF4-FFF2-40B4-BE49-F238E27FC236}">
                <a16:creationId xmlns:a16="http://schemas.microsoft.com/office/drawing/2014/main" id="{D6095B44-75E2-2C88-918E-EB17AD2E1998}"/>
              </a:ext>
            </a:extLst>
          </p:cNvPr>
          <p:cNvSpPr/>
          <p:nvPr/>
        </p:nvSpPr>
        <p:spPr>
          <a:xfrm>
            <a:off x="6530270" y="1578211"/>
            <a:ext cx="869244" cy="2483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459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07F3E0-B134-3DE5-C2CE-A1425E0C803B}"/>
              </a:ext>
            </a:extLst>
          </p:cNvPr>
          <p:cNvSpPr>
            <a:spLocks noGrp="1"/>
          </p:cNvSpPr>
          <p:nvPr>
            <p:ph type="subTitle" idx="1"/>
          </p:nvPr>
        </p:nvSpPr>
        <p:spPr>
          <a:xfrm>
            <a:off x="476249" y="3267736"/>
            <a:ext cx="4124325" cy="1655762"/>
          </a:xfrm>
        </p:spPr>
        <p:txBody>
          <a:bodyPr/>
          <a:lstStyle/>
          <a:p>
            <a:pPr algn="l"/>
            <a:r>
              <a:rPr lang="vi-VN"/>
              <a:t>Phân phối xác suất của từng trường</a:t>
            </a:r>
            <a:r>
              <a:rPr lang="en-US"/>
              <a:t> dữ liệu (tổng quan)</a:t>
            </a:r>
            <a:endParaRPr lang="vi-VN"/>
          </a:p>
        </p:txBody>
      </p:sp>
      <p:pic>
        <p:nvPicPr>
          <p:cNvPr id="8" name="Picture 7">
            <a:extLst>
              <a:ext uri="{FF2B5EF4-FFF2-40B4-BE49-F238E27FC236}">
                <a16:creationId xmlns:a16="http://schemas.microsoft.com/office/drawing/2014/main" id="{9B2AFFCD-C290-E154-DDBB-249927068D7F}"/>
              </a:ext>
            </a:extLst>
          </p:cNvPr>
          <p:cNvPicPr>
            <a:picLocks noChangeAspect="1"/>
          </p:cNvPicPr>
          <p:nvPr/>
        </p:nvPicPr>
        <p:blipFill>
          <a:blip r:embed="rId2"/>
          <a:stretch>
            <a:fillRect/>
          </a:stretch>
        </p:blipFill>
        <p:spPr>
          <a:xfrm>
            <a:off x="5238750" y="2076450"/>
            <a:ext cx="6134100" cy="3352800"/>
          </a:xfrm>
          <a:prstGeom prst="rect">
            <a:avLst/>
          </a:prstGeom>
        </p:spPr>
      </p:pic>
      <p:sp>
        <p:nvSpPr>
          <p:cNvPr id="2" name="Rectangle 1">
            <a:extLst>
              <a:ext uri="{FF2B5EF4-FFF2-40B4-BE49-F238E27FC236}">
                <a16:creationId xmlns:a16="http://schemas.microsoft.com/office/drawing/2014/main" id="{DF8398C3-4976-4796-CFBB-144E978B892A}"/>
              </a:ext>
            </a:extLst>
          </p:cNvPr>
          <p:cNvSpPr/>
          <p:nvPr/>
        </p:nvSpPr>
        <p:spPr>
          <a:xfrm>
            <a:off x="6096000" y="2190044"/>
            <a:ext cx="869244" cy="2483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885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EDA</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Phân phối dữ liệu / tương quan dữ liệu</a:t>
            </a:r>
          </a:p>
        </p:txBody>
      </p:sp>
      <p:pic>
        <p:nvPicPr>
          <p:cNvPr id="7" name="Picture 6">
            <a:extLst>
              <a:ext uri="{FF2B5EF4-FFF2-40B4-BE49-F238E27FC236}">
                <a16:creationId xmlns:a16="http://schemas.microsoft.com/office/drawing/2014/main" id="{E5656DD7-DB4E-C158-9FE4-F9BB1185B8F2}"/>
              </a:ext>
            </a:extLst>
          </p:cNvPr>
          <p:cNvPicPr>
            <a:picLocks noChangeAspect="1"/>
          </p:cNvPicPr>
          <p:nvPr/>
        </p:nvPicPr>
        <p:blipFill>
          <a:blip r:embed="rId3"/>
          <a:stretch>
            <a:fillRect/>
          </a:stretch>
        </p:blipFill>
        <p:spPr>
          <a:xfrm>
            <a:off x="242084" y="1287895"/>
            <a:ext cx="11707831" cy="4651178"/>
          </a:xfrm>
          <a:prstGeom prst="rect">
            <a:avLst/>
          </a:prstGeom>
        </p:spPr>
      </p:pic>
      <p:sp>
        <p:nvSpPr>
          <p:cNvPr id="8" name="TextBox 7">
            <a:extLst>
              <a:ext uri="{FF2B5EF4-FFF2-40B4-BE49-F238E27FC236}">
                <a16:creationId xmlns:a16="http://schemas.microsoft.com/office/drawing/2014/main" id="{84AE7ACD-53F6-20F6-5F0C-643CE2897E13}"/>
              </a:ext>
            </a:extLst>
          </p:cNvPr>
          <p:cNvSpPr txBox="1"/>
          <p:nvPr/>
        </p:nvSpPr>
        <p:spPr>
          <a:xfrm>
            <a:off x="1152440" y="6063356"/>
            <a:ext cx="2916183" cy="369332"/>
          </a:xfrm>
          <a:prstGeom prst="rect">
            <a:avLst/>
          </a:prstGeom>
          <a:noFill/>
        </p:spPr>
        <p:txBody>
          <a:bodyPr wrap="none" rtlCol="0">
            <a:spAutoFit/>
          </a:bodyPr>
          <a:lstStyle/>
          <a:p>
            <a:r>
              <a:rPr lang="en-US"/>
              <a:t>Phân phối dữ liệu đơn biến</a:t>
            </a:r>
          </a:p>
        </p:txBody>
      </p:sp>
      <p:sp>
        <p:nvSpPr>
          <p:cNvPr id="11" name="TextBox 10">
            <a:extLst>
              <a:ext uri="{FF2B5EF4-FFF2-40B4-BE49-F238E27FC236}">
                <a16:creationId xmlns:a16="http://schemas.microsoft.com/office/drawing/2014/main" id="{8D8AA97A-F1E1-F978-1A49-CF278E2D30BF}"/>
              </a:ext>
            </a:extLst>
          </p:cNvPr>
          <p:cNvSpPr txBox="1"/>
          <p:nvPr/>
        </p:nvSpPr>
        <p:spPr>
          <a:xfrm>
            <a:off x="7138570" y="6063356"/>
            <a:ext cx="2981907" cy="369332"/>
          </a:xfrm>
          <a:prstGeom prst="rect">
            <a:avLst/>
          </a:prstGeom>
          <a:noFill/>
        </p:spPr>
        <p:txBody>
          <a:bodyPr wrap="none" rtlCol="0">
            <a:spAutoFit/>
          </a:bodyPr>
          <a:lstStyle/>
          <a:p>
            <a:r>
              <a:rPr lang="en-US"/>
              <a:t>Tương tác đa biến với nhau</a:t>
            </a:r>
          </a:p>
        </p:txBody>
      </p:sp>
    </p:spTree>
    <p:extLst>
      <p:ext uri="{BB962C8B-B14F-4D97-AF65-F5344CB8AC3E}">
        <p14:creationId xmlns:p14="http://schemas.microsoft.com/office/powerpoint/2010/main" val="1973760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E1F0B0-70F8-6075-7ABC-8C14D4805DCB}"/>
              </a:ext>
            </a:extLst>
          </p:cNvPr>
          <p:cNvPicPr>
            <a:picLocks noChangeAspect="1"/>
          </p:cNvPicPr>
          <p:nvPr/>
        </p:nvPicPr>
        <p:blipFill>
          <a:blip r:embed="rId3"/>
          <a:stretch>
            <a:fillRect/>
          </a:stretch>
        </p:blipFill>
        <p:spPr>
          <a:xfrm>
            <a:off x="624689" y="2214785"/>
            <a:ext cx="10942622" cy="2813384"/>
          </a:xfrm>
          <a:prstGeom prst="rect">
            <a:avLst/>
          </a:prstGeom>
        </p:spPr>
      </p:pic>
      <p:sp>
        <p:nvSpPr>
          <p:cNvPr id="4" name="Text Placeholder 3">
            <a:extLst>
              <a:ext uri="{FF2B5EF4-FFF2-40B4-BE49-F238E27FC236}">
                <a16:creationId xmlns:a16="http://schemas.microsoft.com/office/drawing/2014/main" id="{940E78B9-FE87-97D6-D56B-F85A7E0FB7DD}"/>
              </a:ext>
            </a:extLst>
          </p:cNvPr>
          <p:cNvSpPr>
            <a:spLocks noGrp="1"/>
          </p:cNvSpPr>
          <p:nvPr>
            <p:ph type="body" sz="quarter" idx="4294967295"/>
          </p:nvPr>
        </p:nvSpPr>
        <p:spPr>
          <a:xfrm>
            <a:off x="4190018" y="900663"/>
            <a:ext cx="2799258" cy="415925"/>
          </a:xfrm>
          <a:prstGeom prst="rect">
            <a:avLst/>
          </a:prstGeom>
        </p:spPr>
        <p:txBody>
          <a:bodyPr/>
          <a:lstStyle/>
          <a:p>
            <a:pPr marL="0" indent="0">
              <a:buNone/>
            </a:pPr>
            <a:r>
              <a:rPr lang="en-US">
                <a:solidFill>
                  <a:schemeClr val="accent1">
                    <a:lumMod val="75000"/>
                  </a:schemeClr>
                </a:solidFill>
              </a:rPr>
              <a:t>Where are we?</a:t>
            </a:r>
          </a:p>
        </p:txBody>
      </p:sp>
      <p:sp>
        <p:nvSpPr>
          <p:cNvPr id="8" name="Rectangle 7">
            <a:extLst>
              <a:ext uri="{FF2B5EF4-FFF2-40B4-BE49-F238E27FC236}">
                <a16:creationId xmlns:a16="http://schemas.microsoft.com/office/drawing/2014/main" id="{4BE6418B-326E-B70D-62A7-1AC8E01F97B7}"/>
              </a:ext>
            </a:extLst>
          </p:cNvPr>
          <p:cNvSpPr/>
          <p:nvPr/>
        </p:nvSpPr>
        <p:spPr>
          <a:xfrm>
            <a:off x="624689" y="3831879"/>
            <a:ext cx="5395865" cy="11962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9208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subTitle" idx="1"/>
          </p:nvPr>
        </p:nvSpPr>
        <p:spPr/>
        <p:txBody>
          <a:bodyPr/>
          <a:lstStyle/>
          <a:p>
            <a:r>
              <a:rPr lang="en-US"/>
              <a:t>EDA</a:t>
            </a:r>
          </a:p>
        </p:txBody>
      </p:sp>
      <p:pic>
        <p:nvPicPr>
          <p:cNvPr id="5" name="Picture 4">
            <a:extLst>
              <a:ext uri="{FF2B5EF4-FFF2-40B4-BE49-F238E27FC236}">
                <a16:creationId xmlns:a16="http://schemas.microsoft.com/office/drawing/2014/main" id="{BFEA46BA-EBC7-D782-4C6D-7E4493319217}"/>
              </a:ext>
            </a:extLst>
          </p:cNvPr>
          <p:cNvPicPr>
            <a:picLocks noChangeAspect="1"/>
          </p:cNvPicPr>
          <p:nvPr/>
        </p:nvPicPr>
        <p:blipFill>
          <a:blip r:embed="rId2"/>
          <a:stretch>
            <a:fillRect/>
          </a:stretch>
        </p:blipFill>
        <p:spPr>
          <a:xfrm>
            <a:off x="4627487" y="1100801"/>
            <a:ext cx="7019925" cy="5400675"/>
          </a:xfrm>
          <a:prstGeom prst="rect">
            <a:avLst/>
          </a:prstGeom>
        </p:spPr>
      </p:pic>
      <p:sp>
        <p:nvSpPr>
          <p:cNvPr id="6" name="TextBox 5">
            <a:extLst>
              <a:ext uri="{FF2B5EF4-FFF2-40B4-BE49-F238E27FC236}">
                <a16:creationId xmlns:a16="http://schemas.microsoft.com/office/drawing/2014/main" id="{D465E39D-298D-7390-66C1-6E9D98412A2D}"/>
              </a:ext>
            </a:extLst>
          </p:cNvPr>
          <p:cNvSpPr txBox="1"/>
          <p:nvPr/>
        </p:nvSpPr>
        <p:spPr>
          <a:xfrm>
            <a:off x="754912" y="3296093"/>
            <a:ext cx="2981907" cy="1107996"/>
          </a:xfrm>
          <a:prstGeom prst="rect">
            <a:avLst/>
          </a:prstGeom>
          <a:noFill/>
        </p:spPr>
        <p:txBody>
          <a:bodyPr wrap="none" rtlCol="0">
            <a:spAutoFit/>
          </a:bodyPr>
          <a:lstStyle/>
          <a:p>
            <a:r>
              <a:rPr lang="en-US" sz="4800"/>
              <a:t>Univariate</a:t>
            </a:r>
          </a:p>
          <a:p>
            <a:r>
              <a:rPr lang="en-US"/>
              <a:t>Đơn biến</a:t>
            </a:r>
          </a:p>
        </p:txBody>
      </p:sp>
    </p:spTree>
    <p:extLst>
      <p:ext uri="{BB962C8B-B14F-4D97-AF65-F5344CB8AC3E}">
        <p14:creationId xmlns:p14="http://schemas.microsoft.com/office/powerpoint/2010/main" val="543552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subTitle" idx="1"/>
          </p:nvPr>
        </p:nvSpPr>
        <p:spPr/>
        <p:txBody>
          <a:bodyPr/>
          <a:lstStyle/>
          <a:p>
            <a:r>
              <a:rPr lang="en-US"/>
              <a:t>EDA</a:t>
            </a:r>
          </a:p>
        </p:txBody>
      </p:sp>
      <p:sp>
        <p:nvSpPr>
          <p:cNvPr id="6" name="TextBox 5">
            <a:extLst>
              <a:ext uri="{FF2B5EF4-FFF2-40B4-BE49-F238E27FC236}">
                <a16:creationId xmlns:a16="http://schemas.microsoft.com/office/drawing/2014/main" id="{D465E39D-298D-7390-66C1-6E9D98412A2D}"/>
              </a:ext>
            </a:extLst>
          </p:cNvPr>
          <p:cNvSpPr txBox="1"/>
          <p:nvPr/>
        </p:nvSpPr>
        <p:spPr>
          <a:xfrm>
            <a:off x="754912" y="3296093"/>
            <a:ext cx="2608406" cy="1107996"/>
          </a:xfrm>
          <a:prstGeom prst="rect">
            <a:avLst/>
          </a:prstGeom>
          <a:noFill/>
        </p:spPr>
        <p:txBody>
          <a:bodyPr wrap="none" rtlCol="0">
            <a:spAutoFit/>
          </a:bodyPr>
          <a:lstStyle/>
          <a:p>
            <a:r>
              <a:rPr lang="en-US" sz="4800"/>
              <a:t>Bivariate</a:t>
            </a:r>
          </a:p>
          <a:p>
            <a:r>
              <a:rPr lang="en-US"/>
              <a:t>Đa biến</a:t>
            </a:r>
          </a:p>
        </p:txBody>
      </p:sp>
      <p:grpSp>
        <p:nvGrpSpPr>
          <p:cNvPr id="9" name="Group 8">
            <a:extLst>
              <a:ext uri="{FF2B5EF4-FFF2-40B4-BE49-F238E27FC236}">
                <a16:creationId xmlns:a16="http://schemas.microsoft.com/office/drawing/2014/main" id="{FAC28F79-E664-B042-F0C8-B48622FDCFC9}"/>
              </a:ext>
            </a:extLst>
          </p:cNvPr>
          <p:cNvGrpSpPr/>
          <p:nvPr/>
        </p:nvGrpSpPr>
        <p:grpSpPr>
          <a:xfrm>
            <a:off x="5068666" y="1206903"/>
            <a:ext cx="6553200" cy="5286375"/>
            <a:chOff x="5068666" y="1206903"/>
            <a:chExt cx="6553200" cy="5286375"/>
          </a:xfrm>
        </p:grpSpPr>
        <p:pic>
          <p:nvPicPr>
            <p:cNvPr id="7" name="Picture 6">
              <a:extLst>
                <a:ext uri="{FF2B5EF4-FFF2-40B4-BE49-F238E27FC236}">
                  <a16:creationId xmlns:a16="http://schemas.microsoft.com/office/drawing/2014/main" id="{E0057DFC-E39D-9237-F126-86C3E583CC01}"/>
                </a:ext>
              </a:extLst>
            </p:cNvPr>
            <p:cNvPicPr>
              <a:picLocks noChangeAspect="1"/>
            </p:cNvPicPr>
            <p:nvPr/>
          </p:nvPicPr>
          <p:blipFill>
            <a:blip r:embed="rId2"/>
            <a:stretch>
              <a:fillRect/>
            </a:stretch>
          </p:blipFill>
          <p:spPr>
            <a:xfrm>
              <a:off x="5068666" y="1206903"/>
              <a:ext cx="6553200" cy="5286375"/>
            </a:xfrm>
            <a:prstGeom prst="rect">
              <a:avLst/>
            </a:prstGeom>
          </p:spPr>
        </p:pic>
        <p:sp>
          <p:nvSpPr>
            <p:cNvPr id="8" name="TextBox 7">
              <a:extLst>
                <a:ext uri="{FF2B5EF4-FFF2-40B4-BE49-F238E27FC236}">
                  <a16:creationId xmlns:a16="http://schemas.microsoft.com/office/drawing/2014/main" id="{7C7D7298-6936-1944-B8E2-2375090BC8C3}"/>
                </a:ext>
              </a:extLst>
            </p:cNvPr>
            <p:cNvSpPr txBox="1"/>
            <p:nvPr/>
          </p:nvSpPr>
          <p:spPr>
            <a:xfrm rot="16200000">
              <a:off x="4805917" y="3965944"/>
              <a:ext cx="1133644" cy="292388"/>
            </a:xfrm>
            <a:prstGeom prst="rect">
              <a:avLst/>
            </a:prstGeom>
            <a:noFill/>
          </p:spPr>
          <p:txBody>
            <a:bodyPr wrap="none" rtlCol="0">
              <a:spAutoFit/>
            </a:bodyPr>
            <a:lstStyle/>
            <a:p>
              <a:r>
                <a:rPr lang="en-US" sz="1300"/>
                <a:t>balance_vnd</a:t>
              </a:r>
            </a:p>
          </p:txBody>
        </p:sp>
      </p:grpSp>
    </p:spTree>
    <p:extLst>
      <p:ext uri="{BB962C8B-B14F-4D97-AF65-F5344CB8AC3E}">
        <p14:creationId xmlns:p14="http://schemas.microsoft.com/office/powerpoint/2010/main" val="12046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05289F-DF22-9F61-C07C-5C12CA143658}"/>
              </a:ext>
            </a:extLst>
          </p:cNvPr>
          <p:cNvSpPr txBox="1"/>
          <p:nvPr/>
        </p:nvSpPr>
        <p:spPr>
          <a:xfrm>
            <a:off x="1174950" y="3526676"/>
            <a:ext cx="2366353" cy="584775"/>
          </a:xfrm>
          <a:prstGeom prst="rect">
            <a:avLst/>
          </a:prstGeom>
          <a:noFill/>
        </p:spPr>
        <p:txBody>
          <a:bodyPr wrap="none" rtlCol="0">
            <a:spAutoFit/>
          </a:bodyPr>
          <a:lstStyle/>
          <a:p>
            <a:r>
              <a:rPr lang="en-US" sz="3200"/>
              <a:t>Scatter plot</a:t>
            </a:r>
          </a:p>
        </p:txBody>
      </p:sp>
      <p:pic>
        <p:nvPicPr>
          <p:cNvPr id="6" name="Picture 5">
            <a:extLst>
              <a:ext uri="{FF2B5EF4-FFF2-40B4-BE49-F238E27FC236}">
                <a16:creationId xmlns:a16="http://schemas.microsoft.com/office/drawing/2014/main" id="{3BE054C3-F536-EA9B-9D9D-5A4791DF5118}"/>
              </a:ext>
            </a:extLst>
          </p:cNvPr>
          <p:cNvPicPr>
            <a:picLocks noChangeAspect="1"/>
          </p:cNvPicPr>
          <p:nvPr/>
        </p:nvPicPr>
        <p:blipFill>
          <a:blip r:embed="rId3"/>
          <a:stretch>
            <a:fillRect/>
          </a:stretch>
        </p:blipFill>
        <p:spPr>
          <a:xfrm>
            <a:off x="5307862" y="1281888"/>
            <a:ext cx="5829300" cy="5314950"/>
          </a:xfrm>
          <a:prstGeom prst="rect">
            <a:avLst/>
          </a:prstGeom>
        </p:spPr>
      </p:pic>
      <p:sp>
        <p:nvSpPr>
          <p:cNvPr id="9" name="TextBox 8">
            <a:extLst>
              <a:ext uri="{FF2B5EF4-FFF2-40B4-BE49-F238E27FC236}">
                <a16:creationId xmlns:a16="http://schemas.microsoft.com/office/drawing/2014/main" id="{CD6239A2-98F4-9A92-E853-BB5E48824069}"/>
              </a:ext>
            </a:extLst>
          </p:cNvPr>
          <p:cNvSpPr txBox="1"/>
          <p:nvPr/>
        </p:nvSpPr>
        <p:spPr>
          <a:xfrm>
            <a:off x="449278" y="4111451"/>
            <a:ext cx="4071949" cy="323165"/>
          </a:xfrm>
          <a:prstGeom prst="rect">
            <a:avLst/>
          </a:prstGeom>
          <a:noFill/>
        </p:spPr>
        <p:txBody>
          <a:bodyPr wrap="none" rtlCol="0">
            <a:spAutoFit/>
          </a:bodyPr>
          <a:lstStyle/>
          <a:p>
            <a:r>
              <a:rPr lang="en-US" sz="1500"/>
              <a:t>Biểu diễn mối quan hệ của các trường dữ liệu</a:t>
            </a:r>
          </a:p>
        </p:txBody>
      </p:sp>
    </p:spTree>
    <p:extLst>
      <p:ext uri="{BB962C8B-B14F-4D97-AF65-F5344CB8AC3E}">
        <p14:creationId xmlns:p14="http://schemas.microsoft.com/office/powerpoint/2010/main" val="978855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EDA</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đồ</a:t>
            </a:r>
          </a:p>
        </p:txBody>
      </p:sp>
      <p:sp>
        <p:nvSpPr>
          <p:cNvPr id="4" name="TextBox 3">
            <a:extLst>
              <a:ext uri="{FF2B5EF4-FFF2-40B4-BE49-F238E27FC236}">
                <a16:creationId xmlns:a16="http://schemas.microsoft.com/office/drawing/2014/main" id="{ED05289F-DF22-9F61-C07C-5C12CA143658}"/>
              </a:ext>
            </a:extLst>
          </p:cNvPr>
          <p:cNvSpPr txBox="1"/>
          <p:nvPr/>
        </p:nvSpPr>
        <p:spPr>
          <a:xfrm>
            <a:off x="1174950" y="3526676"/>
            <a:ext cx="2130711" cy="584775"/>
          </a:xfrm>
          <a:prstGeom prst="rect">
            <a:avLst/>
          </a:prstGeom>
          <a:noFill/>
        </p:spPr>
        <p:txBody>
          <a:bodyPr wrap="none" rtlCol="0">
            <a:spAutoFit/>
          </a:bodyPr>
          <a:lstStyle/>
          <a:p>
            <a:r>
              <a:rPr lang="en-US" sz="3200"/>
              <a:t>Histogram</a:t>
            </a:r>
          </a:p>
        </p:txBody>
      </p:sp>
      <p:pic>
        <p:nvPicPr>
          <p:cNvPr id="8" name="Picture 7">
            <a:extLst>
              <a:ext uri="{FF2B5EF4-FFF2-40B4-BE49-F238E27FC236}">
                <a16:creationId xmlns:a16="http://schemas.microsoft.com/office/drawing/2014/main" id="{08020BAB-4295-C291-E9FF-C2D8C615A069}"/>
              </a:ext>
            </a:extLst>
          </p:cNvPr>
          <p:cNvPicPr>
            <a:picLocks noChangeAspect="1"/>
          </p:cNvPicPr>
          <p:nvPr/>
        </p:nvPicPr>
        <p:blipFill>
          <a:blip r:embed="rId3"/>
          <a:stretch>
            <a:fillRect/>
          </a:stretch>
        </p:blipFill>
        <p:spPr>
          <a:xfrm>
            <a:off x="4303254" y="1070150"/>
            <a:ext cx="7000875" cy="5638800"/>
          </a:xfrm>
          <a:prstGeom prst="rect">
            <a:avLst/>
          </a:prstGeom>
        </p:spPr>
      </p:pic>
      <p:sp>
        <p:nvSpPr>
          <p:cNvPr id="9" name="TextBox 8">
            <a:extLst>
              <a:ext uri="{FF2B5EF4-FFF2-40B4-BE49-F238E27FC236}">
                <a16:creationId xmlns:a16="http://schemas.microsoft.com/office/drawing/2014/main" id="{FD1664FC-808A-60E1-B10B-262EC75BE9E1}"/>
              </a:ext>
            </a:extLst>
          </p:cNvPr>
          <p:cNvSpPr txBox="1"/>
          <p:nvPr/>
        </p:nvSpPr>
        <p:spPr>
          <a:xfrm>
            <a:off x="1053271" y="4111451"/>
            <a:ext cx="2507418" cy="323165"/>
          </a:xfrm>
          <a:prstGeom prst="rect">
            <a:avLst/>
          </a:prstGeom>
          <a:noFill/>
        </p:spPr>
        <p:txBody>
          <a:bodyPr wrap="none" rtlCol="0">
            <a:spAutoFit/>
          </a:bodyPr>
          <a:lstStyle/>
          <a:p>
            <a:r>
              <a:rPr lang="en-US" sz="1500"/>
              <a:t>Biểu diễn phân phối dữ liệu</a:t>
            </a:r>
          </a:p>
        </p:txBody>
      </p:sp>
    </p:spTree>
    <p:extLst>
      <p:ext uri="{BB962C8B-B14F-4D97-AF65-F5344CB8AC3E}">
        <p14:creationId xmlns:p14="http://schemas.microsoft.com/office/powerpoint/2010/main" val="4125718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subTitle" idx="1"/>
          </p:nvPr>
        </p:nvSpPr>
        <p:spPr/>
        <p:txBody>
          <a:bodyPr/>
          <a:lstStyle/>
          <a:p>
            <a:r>
              <a:rPr lang="en-US"/>
              <a:t>EDA</a:t>
            </a:r>
          </a:p>
        </p:txBody>
      </p:sp>
      <p:sp>
        <p:nvSpPr>
          <p:cNvPr id="4" name="TextBox 3">
            <a:extLst>
              <a:ext uri="{FF2B5EF4-FFF2-40B4-BE49-F238E27FC236}">
                <a16:creationId xmlns:a16="http://schemas.microsoft.com/office/drawing/2014/main" id="{ED05289F-DF22-9F61-C07C-5C12CA143658}"/>
              </a:ext>
            </a:extLst>
          </p:cNvPr>
          <p:cNvSpPr txBox="1"/>
          <p:nvPr/>
        </p:nvSpPr>
        <p:spPr>
          <a:xfrm>
            <a:off x="792178" y="3526674"/>
            <a:ext cx="3119765" cy="584775"/>
          </a:xfrm>
          <a:prstGeom prst="rect">
            <a:avLst/>
          </a:prstGeom>
          <a:noFill/>
        </p:spPr>
        <p:txBody>
          <a:bodyPr wrap="none" rtlCol="0">
            <a:spAutoFit/>
          </a:bodyPr>
          <a:lstStyle/>
          <a:p>
            <a:r>
              <a:rPr lang="en-US" sz="3200"/>
              <a:t>Correlation plot</a:t>
            </a:r>
          </a:p>
        </p:txBody>
      </p:sp>
      <p:pic>
        <p:nvPicPr>
          <p:cNvPr id="6" name="Picture 5">
            <a:extLst>
              <a:ext uri="{FF2B5EF4-FFF2-40B4-BE49-F238E27FC236}">
                <a16:creationId xmlns:a16="http://schemas.microsoft.com/office/drawing/2014/main" id="{090DE7E1-A996-D905-71AE-FE0E0C27693A}"/>
              </a:ext>
            </a:extLst>
          </p:cNvPr>
          <p:cNvPicPr>
            <a:picLocks noChangeAspect="1"/>
          </p:cNvPicPr>
          <p:nvPr/>
        </p:nvPicPr>
        <p:blipFill>
          <a:blip r:embed="rId3"/>
          <a:stretch>
            <a:fillRect/>
          </a:stretch>
        </p:blipFill>
        <p:spPr>
          <a:xfrm>
            <a:off x="4384823" y="1137775"/>
            <a:ext cx="7143750" cy="5362575"/>
          </a:xfrm>
          <a:prstGeom prst="rect">
            <a:avLst/>
          </a:prstGeom>
        </p:spPr>
      </p:pic>
      <p:sp>
        <p:nvSpPr>
          <p:cNvPr id="9" name="TextBox 8">
            <a:extLst>
              <a:ext uri="{FF2B5EF4-FFF2-40B4-BE49-F238E27FC236}">
                <a16:creationId xmlns:a16="http://schemas.microsoft.com/office/drawing/2014/main" id="{7F0A0BA4-7643-D319-91E0-7C386FF7A14B}"/>
              </a:ext>
            </a:extLst>
          </p:cNvPr>
          <p:cNvSpPr txBox="1"/>
          <p:nvPr/>
        </p:nvSpPr>
        <p:spPr>
          <a:xfrm>
            <a:off x="296879" y="4186813"/>
            <a:ext cx="4341796" cy="323165"/>
          </a:xfrm>
          <a:prstGeom prst="rect">
            <a:avLst/>
          </a:prstGeom>
          <a:noFill/>
        </p:spPr>
        <p:txBody>
          <a:bodyPr wrap="square" rtlCol="0">
            <a:spAutoFit/>
          </a:bodyPr>
          <a:lstStyle/>
          <a:p>
            <a:r>
              <a:rPr lang="en-US" sz="1500"/>
              <a:t>Biểu diễn mối tương quan của các trường dữ liệu</a:t>
            </a:r>
          </a:p>
        </p:txBody>
      </p:sp>
    </p:spTree>
    <p:extLst>
      <p:ext uri="{BB962C8B-B14F-4D97-AF65-F5344CB8AC3E}">
        <p14:creationId xmlns:p14="http://schemas.microsoft.com/office/powerpoint/2010/main" val="2112501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0722DD6E-AAA8-10B7-585E-B753BDDD4318}"/>
              </a:ext>
            </a:extLst>
          </p:cNvPr>
          <p:cNvGraphicFramePr/>
          <p:nvPr>
            <p:extLst>
              <p:ext uri="{D42A27DB-BD31-4B8C-83A1-F6EECF244321}">
                <p14:modId xmlns:p14="http://schemas.microsoft.com/office/powerpoint/2010/main" val="398658392"/>
              </p:ext>
            </p:extLst>
          </p:nvPr>
        </p:nvGraphicFramePr>
        <p:xfrm>
          <a:off x="1126654" y="1620570"/>
          <a:ext cx="7736690" cy="3911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53B19EB-933E-216A-3F1B-1610F7A02A5D}"/>
              </a:ext>
            </a:extLst>
          </p:cNvPr>
          <p:cNvSpPr txBox="1"/>
          <p:nvPr/>
        </p:nvSpPr>
        <p:spPr>
          <a:xfrm>
            <a:off x="114300" y="819150"/>
            <a:ext cx="7467600" cy="523220"/>
          </a:xfrm>
          <a:prstGeom prst="rect">
            <a:avLst/>
          </a:prstGeom>
          <a:noFill/>
        </p:spPr>
        <p:txBody>
          <a:bodyPr wrap="square" rtlCol="0">
            <a:spAutoFit/>
          </a:bodyPr>
          <a:lstStyle/>
          <a:p>
            <a:r>
              <a:rPr lang="en-US" sz="2800" b="1">
                <a:solidFill>
                  <a:schemeClr val="tx2"/>
                </a:solidFill>
              </a:rPr>
              <a:t>Feature Engineering</a:t>
            </a:r>
          </a:p>
        </p:txBody>
      </p:sp>
    </p:spTree>
    <p:extLst>
      <p:ext uri="{BB962C8B-B14F-4D97-AF65-F5344CB8AC3E}">
        <p14:creationId xmlns:p14="http://schemas.microsoft.com/office/powerpoint/2010/main" val="2829591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Feature là gì?</a:t>
            </a:r>
          </a:p>
        </p:txBody>
      </p:sp>
      <p:pic>
        <p:nvPicPr>
          <p:cNvPr id="6" name="Picture 5">
            <a:extLst>
              <a:ext uri="{FF2B5EF4-FFF2-40B4-BE49-F238E27FC236}">
                <a16:creationId xmlns:a16="http://schemas.microsoft.com/office/drawing/2014/main" id="{D85107F8-532D-AD30-3614-A09100F908E6}"/>
              </a:ext>
            </a:extLst>
          </p:cNvPr>
          <p:cNvPicPr>
            <a:picLocks noChangeAspect="1"/>
          </p:cNvPicPr>
          <p:nvPr/>
        </p:nvPicPr>
        <p:blipFill>
          <a:blip r:embed="rId2"/>
          <a:stretch>
            <a:fillRect/>
          </a:stretch>
        </p:blipFill>
        <p:spPr>
          <a:xfrm>
            <a:off x="2143125" y="1838325"/>
            <a:ext cx="7905750" cy="2590800"/>
          </a:xfrm>
          <a:prstGeom prst="rect">
            <a:avLst/>
          </a:prstGeom>
        </p:spPr>
      </p:pic>
      <p:sp>
        <p:nvSpPr>
          <p:cNvPr id="8" name="TextBox 7">
            <a:extLst>
              <a:ext uri="{FF2B5EF4-FFF2-40B4-BE49-F238E27FC236}">
                <a16:creationId xmlns:a16="http://schemas.microsoft.com/office/drawing/2014/main" id="{99DAC34B-91C7-9445-F60E-C5B8B450360A}"/>
              </a:ext>
            </a:extLst>
          </p:cNvPr>
          <p:cNvSpPr txBox="1"/>
          <p:nvPr/>
        </p:nvSpPr>
        <p:spPr>
          <a:xfrm>
            <a:off x="3267075" y="4879890"/>
            <a:ext cx="5335115" cy="646331"/>
          </a:xfrm>
          <a:prstGeom prst="rect">
            <a:avLst/>
          </a:prstGeom>
          <a:noFill/>
        </p:spPr>
        <p:txBody>
          <a:bodyPr wrap="none" rtlCol="0">
            <a:spAutoFit/>
          </a:bodyPr>
          <a:lstStyle/>
          <a:p>
            <a:r>
              <a:rPr lang="en-US"/>
              <a:t>Feature là đặc điểm có thể </a:t>
            </a:r>
            <a:r>
              <a:rPr lang="en-US" u="sng"/>
              <a:t>đo lường </a:t>
            </a:r>
            <a:r>
              <a:rPr lang="en-US"/>
              <a:t>của một mẫu</a:t>
            </a:r>
            <a:br>
              <a:rPr lang="en-US"/>
            </a:br>
            <a:r>
              <a:rPr lang="en-US"/>
              <a:t>Được sử dụng làm </a:t>
            </a:r>
            <a:r>
              <a:rPr lang="en-US" u="sng"/>
              <a:t>input của ML model</a:t>
            </a:r>
          </a:p>
        </p:txBody>
      </p:sp>
    </p:spTree>
    <p:extLst>
      <p:ext uri="{BB962C8B-B14F-4D97-AF65-F5344CB8AC3E}">
        <p14:creationId xmlns:p14="http://schemas.microsoft.com/office/powerpoint/2010/main" val="3922654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What is FE?</a:t>
            </a:r>
          </a:p>
        </p:txBody>
      </p:sp>
      <p:cxnSp>
        <p:nvCxnSpPr>
          <p:cNvPr id="11" name="Straight Connector 10">
            <a:extLst>
              <a:ext uri="{FF2B5EF4-FFF2-40B4-BE49-F238E27FC236}">
                <a16:creationId xmlns:a16="http://schemas.microsoft.com/office/drawing/2014/main" id="{D93E3436-F6C9-E36E-A5C1-7560FA057E2B}"/>
              </a:ext>
            </a:extLst>
          </p:cNvPr>
          <p:cNvCxnSpPr>
            <a:cxnSpLocks/>
          </p:cNvCxnSpPr>
          <p:nvPr/>
        </p:nvCxnSpPr>
        <p:spPr>
          <a:xfrm>
            <a:off x="6048375" y="1209675"/>
            <a:ext cx="47625" cy="551497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C931CF-2E35-B5D2-DF67-3D2C798922A0}"/>
              </a:ext>
            </a:extLst>
          </p:cNvPr>
          <p:cNvSpPr txBox="1"/>
          <p:nvPr/>
        </p:nvSpPr>
        <p:spPr>
          <a:xfrm>
            <a:off x="152399" y="3272487"/>
            <a:ext cx="5667376" cy="923330"/>
          </a:xfrm>
          <a:prstGeom prst="rect">
            <a:avLst/>
          </a:prstGeom>
          <a:noFill/>
        </p:spPr>
        <p:txBody>
          <a:bodyPr wrap="square" rtlCol="0">
            <a:spAutoFit/>
          </a:bodyPr>
          <a:lstStyle/>
          <a:p>
            <a:r>
              <a:rPr lang="en-US"/>
              <a:t>Là quá trình biến </a:t>
            </a:r>
            <a:r>
              <a:rPr lang="en-US" u="sng"/>
              <a:t>đổi/ tạo mới feature </a:t>
            </a:r>
            <a:r>
              <a:rPr lang="en-US"/>
              <a:t>từ raw data thành </a:t>
            </a:r>
            <a:r>
              <a:rPr lang="en-US" u="sng"/>
              <a:t>feature mang khả năng dự đoán </a:t>
            </a:r>
            <a:r>
              <a:rPr lang="en-US"/>
              <a:t>trong thuật toán ML</a:t>
            </a:r>
          </a:p>
        </p:txBody>
      </p:sp>
      <p:pic>
        <p:nvPicPr>
          <p:cNvPr id="16" name="Picture 15">
            <a:extLst>
              <a:ext uri="{FF2B5EF4-FFF2-40B4-BE49-F238E27FC236}">
                <a16:creationId xmlns:a16="http://schemas.microsoft.com/office/drawing/2014/main" id="{3803D279-2634-FF30-C22F-F5EAD8F38AF4}"/>
              </a:ext>
            </a:extLst>
          </p:cNvPr>
          <p:cNvPicPr>
            <a:picLocks noChangeAspect="1"/>
          </p:cNvPicPr>
          <p:nvPr/>
        </p:nvPicPr>
        <p:blipFill>
          <a:blip r:embed="rId2"/>
          <a:stretch>
            <a:fillRect/>
          </a:stretch>
        </p:blipFill>
        <p:spPr>
          <a:xfrm>
            <a:off x="6324600" y="1394341"/>
            <a:ext cx="5484183" cy="4338638"/>
          </a:xfrm>
          <a:prstGeom prst="rect">
            <a:avLst/>
          </a:prstGeom>
        </p:spPr>
      </p:pic>
    </p:spTree>
    <p:extLst>
      <p:ext uri="{BB962C8B-B14F-4D97-AF65-F5344CB8AC3E}">
        <p14:creationId xmlns:p14="http://schemas.microsoft.com/office/powerpoint/2010/main" val="3534537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Why FE?</a:t>
            </a:r>
          </a:p>
        </p:txBody>
      </p:sp>
      <p:pic>
        <p:nvPicPr>
          <p:cNvPr id="5" name="Picture 4">
            <a:extLst>
              <a:ext uri="{FF2B5EF4-FFF2-40B4-BE49-F238E27FC236}">
                <a16:creationId xmlns:a16="http://schemas.microsoft.com/office/drawing/2014/main" id="{42A038B9-901F-E226-E250-AADB953DAAB4}"/>
              </a:ext>
            </a:extLst>
          </p:cNvPr>
          <p:cNvPicPr>
            <a:picLocks noChangeAspect="1"/>
          </p:cNvPicPr>
          <p:nvPr/>
        </p:nvPicPr>
        <p:blipFill>
          <a:blip r:embed="rId2"/>
          <a:stretch>
            <a:fillRect/>
          </a:stretch>
        </p:blipFill>
        <p:spPr>
          <a:xfrm>
            <a:off x="862012" y="2365550"/>
            <a:ext cx="10239375" cy="4343400"/>
          </a:xfrm>
          <a:prstGeom prst="rect">
            <a:avLst/>
          </a:prstGeom>
        </p:spPr>
      </p:pic>
      <p:sp>
        <p:nvSpPr>
          <p:cNvPr id="7" name="TextBox 6">
            <a:extLst>
              <a:ext uri="{FF2B5EF4-FFF2-40B4-BE49-F238E27FC236}">
                <a16:creationId xmlns:a16="http://schemas.microsoft.com/office/drawing/2014/main" id="{6D0B9B23-0071-1488-4331-6051C9FB9B6D}"/>
              </a:ext>
            </a:extLst>
          </p:cNvPr>
          <p:cNvSpPr txBox="1"/>
          <p:nvPr/>
        </p:nvSpPr>
        <p:spPr>
          <a:xfrm>
            <a:off x="323850" y="1304925"/>
            <a:ext cx="9948557" cy="369332"/>
          </a:xfrm>
          <a:prstGeom prst="rect">
            <a:avLst/>
          </a:prstGeom>
          <a:noFill/>
        </p:spPr>
        <p:txBody>
          <a:bodyPr wrap="none" rtlCol="0">
            <a:spAutoFit/>
          </a:bodyPr>
          <a:lstStyle/>
          <a:p>
            <a:r>
              <a:rPr lang="en-US"/>
              <a:t>Nhằm </a:t>
            </a:r>
            <a:r>
              <a:rPr lang="en-US" u="sng"/>
              <a:t>cải thiện độ chính xác</a:t>
            </a:r>
            <a:r>
              <a:rPr lang="en-US"/>
              <a:t> của thuật toán ML thông qua việc sử dụng </a:t>
            </a:r>
            <a:r>
              <a:rPr lang="en-US" u="sng"/>
              <a:t>dữ liệu đầu vào tốt hơn</a:t>
            </a:r>
          </a:p>
        </p:txBody>
      </p:sp>
    </p:spTree>
    <p:extLst>
      <p:ext uri="{BB962C8B-B14F-4D97-AF65-F5344CB8AC3E}">
        <p14:creationId xmlns:p14="http://schemas.microsoft.com/office/powerpoint/2010/main" val="16587685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How FE?</a:t>
            </a:r>
          </a:p>
        </p:txBody>
      </p:sp>
      <p:graphicFrame>
        <p:nvGraphicFramePr>
          <p:cNvPr id="9" name="Diagram 8">
            <a:extLst>
              <a:ext uri="{FF2B5EF4-FFF2-40B4-BE49-F238E27FC236}">
                <a16:creationId xmlns:a16="http://schemas.microsoft.com/office/drawing/2014/main" id="{06624718-3735-19CA-9224-4A9194804F37}"/>
              </a:ext>
            </a:extLst>
          </p:cNvPr>
          <p:cNvGraphicFramePr/>
          <p:nvPr>
            <p:extLst>
              <p:ext uri="{D42A27DB-BD31-4B8C-83A1-F6EECF244321}">
                <p14:modId xmlns:p14="http://schemas.microsoft.com/office/powerpoint/2010/main" val="1130224575"/>
              </p:ext>
            </p:extLst>
          </p:nvPr>
        </p:nvGraphicFramePr>
        <p:xfrm>
          <a:off x="269875" y="1545074"/>
          <a:ext cx="8128000" cy="4702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Table 13">
            <a:extLst>
              <a:ext uri="{FF2B5EF4-FFF2-40B4-BE49-F238E27FC236}">
                <a16:creationId xmlns:a16="http://schemas.microsoft.com/office/drawing/2014/main" id="{2E18EBE7-ADF6-FF01-03F4-AFFC0719F906}"/>
              </a:ext>
            </a:extLst>
          </p:cNvPr>
          <p:cNvGraphicFramePr>
            <a:graphicFrameLocks noGrp="1"/>
          </p:cNvGraphicFramePr>
          <p:nvPr>
            <p:extLst>
              <p:ext uri="{D42A27DB-BD31-4B8C-83A1-F6EECF244321}">
                <p14:modId xmlns:p14="http://schemas.microsoft.com/office/powerpoint/2010/main" val="1298812921"/>
              </p:ext>
            </p:extLst>
          </p:nvPr>
        </p:nvGraphicFramePr>
        <p:xfrm>
          <a:off x="8826500" y="1768146"/>
          <a:ext cx="1530350" cy="4050426"/>
        </p:xfrm>
        <a:graphic>
          <a:graphicData uri="http://schemas.openxmlformats.org/drawingml/2006/table">
            <a:tbl>
              <a:tblPr firstRow="1" bandRow="1">
                <a:tableStyleId>{5C22544A-7EE6-4342-B048-85BDC9FD1C3A}</a:tableStyleId>
              </a:tblPr>
              <a:tblGrid>
                <a:gridCol w="1530350">
                  <a:extLst>
                    <a:ext uri="{9D8B030D-6E8A-4147-A177-3AD203B41FA5}">
                      <a16:colId xmlns:a16="http://schemas.microsoft.com/office/drawing/2014/main" val="227836336"/>
                    </a:ext>
                  </a:extLst>
                </a:gridCol>
              </a:tblGrid>
              <a:tr h="675071">
                <a:tc>
                  <a:txBody>
                    <a:bodyPr/>
                    <a:lstStyle/>
                    <a:p>
                      <a:pPr algn="ctr"/>
                      <a:r>
                        <a:rPr lang="en-US"/>
                        <a:t>Feature</a:t>
                      </a:r>
                    </a:p>
                  </a:txBody>
                  <a:tcPr/>
                </a:tc>
                <a:extLst>
                  <a:ext uri="{0D108BD9-81ED-4DB2-BD59-A6C34878D82A}">
                    <a16:rowId xmlns:a16="http://schemas.microsoft.com/office/drawing/2014/main" val="2434259733"/>
                  </a:ext>
                </a:extLst>
              </a:tr>
              <a:tr h="675071">
                <a:tc>
                  <a:txBody>
                    <a:bodyPr/>
                    <a:lstStyle/>
                    <a:p>
                      <a:r>
                        <a:rPr lang="en-US" b="1"/>
                        <a:t>Numeric</a:t>
                      </a:r>
                    </a:p>
                  </a:txBody>
                  <a:tcPr/>
                </a:tc>
                <a:extLst>
                  <a:ext uri="{0D108BD9-81ED-4DB2-BD59-A6C34878D82A}">
                    <a16:rowId xmlns:a16="http://schemas.microsoft.com/office/drawing/2014/main" val="2840509420"/>
                  </a:ext>
                </a:extLst>
              </a:tr>
              <a:tr h="675071">
                <a:tc>
                  <a:txBody>
                    <a:bodyPr/>
                    <a:lstStyle/>
                    <a:p>
                      <a:r>
                        <a:rPr lang="en-US" b="1"/>
                        <a:t>Categorical</a:t>
                      </a:r>
                    </a:p>
                  </a:txBody>
                  <a:tcPr/>
                </a:tc>
                <a:extLst>
                  <a:ext uri="{0D108BD9-81ED-4DB2-BD59-A6C34878D82A}">
                    <a16:rowId xmlns:a16="http://schemas.microsoft.com/office/drawing/2014/main" val="3585663928"/>
                  </a:ext>
                </a:extLst>
              </a:tr>
              <a:tr h="675071">
                <a:tc>
                  <a:txBody>
                    <a:bodyPr/>
                    <a:lstStyle/>
                    <a:p>
                      <a:r>
                        <a:rPr lang="en-US"/>
                        <a:t>Bucketized</a:t>
                      </a:r>
                    </a:p>
                  </a:txBody>
                  <a:tcPr/>
                </a:tc>
                <a:extLst>
                  <a:ext uri="{0D108BD9-81ED-4DB2-BD59-A6C34878D82A}">
                    <a16:rowId xmlns:a16="http://schemas.microsoft.com/office/drawing/2014/main" val="1340947500"/>
                  </a:ext>
                </a:extLst>
              </a:tr>
              <a:tr h="675071">
                <a:tc>
                  <a:txBody>
                    <a:bodyPr/>
                    <a:lstStyle/>
                    <a:p>
                      <a:r>
                        <a:rPr lang="en-US"/>
                        <a:t>Crossed</a:t>
                      </a:r>
                    </a:p>
                  </a:txBody>
                  <a:tcPr/>
                </a:tc>
                <a:extLst>
                  <a:ext uri="{0D108BD9-81ED-4DB2-BD59-A6C34878D82A}">
                    <a16:rowId xmlns:a16="http://schemas.microsoft.com/office/drawing/2014/main" val="2520084897"/>
                  </a:ext>
                </a:extLst>
              </a:tr>
              <a:tr h="675071">
                <a:tc>
                  <a:txBody>
                    <a:bodyPr/>
                    <a:lstStyle/>
                    <a:p>
                      <a:r>
                        <a:rPr lang="en-US"/>
                        <a:t>…</a:t>
                      </a:r>
                    </a:p>
                  </a:txBody>
                  <a:tcPr/>
                </a:tc>
                <a:extLst>
                  <a:ext uri="{0D108BD9-81ED-4DB2-BD59-A6C34878D82A}">
                    <a16:rowId xmlns:a16="http://schemas.microsoft.com/office/drawing/2014/main" val="3304930332"/>
                  </a:ext>
                </a:extLst>
              </a:tr>
            </a:tbl>
          </a:graphicData>
        </a:graphic>
      </p:graphicFrame>
    </p:spTree>
    <p:extLst>
      <p:ext uri="{BB962C8B-B14F-4D97-AF65-F5344CB8AC3E}">
        <p14:creationId xmlns:p14="http://schemas.microsoft.com/office/powerpoint/2010/main" val="3112645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6935348-AB6F-461F-793C-438558931019}"/>
              </a:ext>
            </a:extLst>
          </p:cNvPr>
          <p:cNvSpPr txBox="1">
            <a:spLocks/>
          </p:cNvSpPr>
          <p:nvPr/>
        </p:nvSpPr>
        <p:spPr>
          <a:xfrm>
            <a:off x="215546" y="402722"/>
            <a:ext cx="3813245" cy="430196"/>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C00000"/>
                </a:solidFill>
              </a:rPr>
              <a:t>Chủ đề buổi học</a:t>
            </a:r>
          </a:p>
        </p:txBody>
      </p:sp>
      <p:graphicFrame>
        <p:nvGraphicFramePr>
          <p:cNvPr id="12" name="Diagram 11">
            <a:extLst>
              <a:ext uri="{FF2B5EF4-FFF2-40B4-BE49-F238E27FC236}">
                <a16:creationId xmlns:a16="http://schemas.microsoft.com/office/drawing/2014/main" id="{0722DD6E-AAA8-10B7-585E-B753BDDD4318}"/>
              </a:ext>
            </a:extLst>
          </p:cNvPr>
          <p:cNvGraphicFramePr/>
          <p:nvPr>
            <p:extLst>
              <p:ext uri="{D42A27DB-BD31-4B8C-83A1-F6EECF244321}">
                <p14:modId xmlns:p14="http://schemas.microsoft.com/office/powerpoint/2010/main" val="376609934"/>
              </p:ext>
            </p:extLst>
          </p:nvPr>
        </p:nvGraphicFramePr>
        <p:xfrm>
          <a:off x="1126654" y="1620570"/>
          <a:ext cx="7736690" cy="3911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94553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Thế nào là feature tốt?</a:t>
            </a:r>
          </a:p>
        </p:txBody>
      </p:sp>
      <p:pic>
        <p:nvPicPr>
          <p:cNvPr id="5" name="Picture 4">
            <a:extLst>
              <a:ext uri="{FF2B5EF4-FFF2-40B4-BE49-F238E27FC236}">
                <a16:creationId xmlns:a16="http://schemas.microsoft.com/office/drawing/2014/main" id="{038BC206-7C1E-EF46-42E0-1501DF8812CC}"/>
              </a:ext>
            </a:extLst>
          </p:cNvPr>
          <p:cNvPicPr>
            <a:picLocks noChangeAspect="1"/>
          </p:cNvPicPr>
          <p:nvPr/>
        </p:nvPicPr>
        <p:blipFill>
          <a:blip r:embed="rId2"/>
          <a:stretch>
            <a:fillRect/>
          </a:stretch>
        </p:blipFill>
        <p:spPr>
          <a:xfrm>
            <a:off x="1866219" y="1956706"/>
            <a:ext cx="8541971" cy="3311979"/>
          </a:xfrm>
          <a:prstGeom prst="rect">
            <a:avLst/>
          </a:prstGeom>
        </p:spPr>
      </p:pic>
    </p:spTree>
    <p:extLst>
      <p:ext uri="{BB962C8B-B14F-4D97-AF65-F5344CB8AC3E}">
        <p14:creationId xmlns:p14="http://schemas.microsoft.com/office/powerpoint/2010/main" val="19107646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Phân tích</a:t>
            </a:r>
          </a:p>
        </p:txBody>
      </p:sp>
      <p:sp>
        <p:nvSpPr>
          <p:cNvPr id="9" name="TextBox 8">
            <a:extLst>
              <a:ext uri="{FF2B5EF4-FFF2-40B4-BE49-F238E27FC236}">
                <a16:creationId xmlns:a16="http://schemas.microsoft.com/office/drawing/2014/main" id="{BF4589B0-EB4A-89F5-8226-9074B402C5F8}"/>
              </a:ext>
            </a:extLst>
          </p:cNvPr>
          <p:cNvSpPr txBox="1"/>
          <p:nvPr/>
        </p:nvSpPr>
        <p:spPr>
          <a:xfrm>
            <a:off x="0" y="957132"/>
            <a:ext cx="6195927" cy="369332"/>
          </a:xfrm>
          <a:prstGeom prst="rect">
            <a:avLst/>
          </a:prstGeom>
          <a:noFill/>
        </p:spPr>
        <p:txBody>
          <a:bodyPr wrap="none" rtlCol="0">
            <a:spAutoFit/>
          </a:bodyPr>
          <a:lstStyle/>
          <a:p>
            <a:r>
              <a:rPr lang="en-US"/>
              <a:t>Data nào cần thiết để giải quyết bài toán dự đoán giá nhà?</a:t>
            </a:r>
          </a:p>
        </p:txBody>
      </p:sp>
      <p:pic>
        <p:nvPicPr>
          <p:cNvPr id="13" name="Picture 12">
            <a:extLst>
              <a:ext uri="{FF2B5EF4-FFF2-40B4-BE49-F238E27FC236}">
                <a16:creationId xmlns:a16="http://schemas.microsoft.com/office/drawing/2014/main" id="{599C56C1-18BC-4CFB-F8CD-47CF3E0771A3}"/>
              </a:ext>
            </a:extLst>
          </p:cNvPr>
          <p:cNvPicPr>
            <a:picLocks noChangeAspect="1"/>
          </p:cNvPicPr>
          <p:nvPr/>
        </p:nvPicPr>
        <p:blipFill>
          <a:blip r:embed="rId2"/>
          <a:stretch>
            <a:fillRect/>
          </a:stretch>
        </p:blipFill>
        <p:spPr>
          <a:xfrm>
            <a:off x="2610532" y="1456687"/>
            <a:ext cx="6553200" cy="1981200"/>
          </a:xfrm>
          <a:prstGeom prst="rect">
            <a:avLst/>
          </a:prstGeom>
        </p:spPr>
      </p:pic>
      <p:sp>
        <p:nvSpPr>
          <p:cNvPr id="14" name="TextBox 13">
            <a:extLst>
              <a:ext uri="{FF2B5EF4-FFF2-40B4-BE49-F238E27FC236}">
                <a16:creationId xmlns:a16="http://schemas.microsoft.com/office/drawing/2014/main" id="{DDF403C0-9C52-4154-023D-F51FEB9650C9}"/>
              </a:ext>
            </a:extLst>
          </p:cNvPr>
          <p:cNvSpPr txBox="1"/>
          <p:nvPr/>
        </p:nvSpPr>
        <p:spPr>
          <a:xfrm>
            <a:off x="152399" y="3429000"/>
            <a:ext cx="1244251" cy="369332"/>
          </a:xfrm>
          <a:prstGeom prst="rect">
            <a:avLst/>
          </a:prstGeom>
          <a:noFill/>
        </p:spPr>
        <p:txBody>
          <a:bodyPr wrap="none" rtlCol="0">
            <a:spAutoFit/>
          </a:bodyPr>
          <a:lstStyle/>
          <a:p>
            <a:r>
              <a:rPr lang="en-US"/>
              <a:t>Input data</a:t>
            </a:r>
          </a:p>
        </p:txBody>
      </p:sp>
      <p:pic>
        <p:nvPicPr>
          <p:cNvPr id="17" name="Picture 16">
            <a:extLst>
              <a:ext uri="{FF2B5EF4-FFF2-40B4-BE49-F238E27FC236}">
                <a16:creationId xmlns:a16="http://schemas.microsoft.com/office/drawing/2014/main" id="{DD976CBF-EDF8-351A-53D5-0626309AD9C4}"/>
              </a:ext>
            </a:extLst>
          </p:cNvPr>
          <p:cNvPicPr>
            <a:picLocks noChangeAspect="1"/>
          </p:cNvPicPr>
          <p:nvPr/>
        </p:nvPicPr>
        <p:blipFill>
          <a:blip r:embed="rId3"/>
          <a:stretch>
            <a:fillRect/>
          </a:stretch>
        </p:blipFill>
        <p:spPr>
          <a:xfrm>
            <a:off x="2276475" y="3798332"/>
            <a:ext cx="7639050" cy="2809875"/>
          </a:xfrm>
          <a:prstGeom prst="rect">
            <a:avLst/>
          </a:prstGeom>
        </p:spPr>
      </p:pic>
    </p:spTree>
    <p:extLst>
      <p:ext uri="{BB962C8B-B14F-4D97-AF65-F5344CB8AC3E}">
        <p14:creationId xmlns:p14="http://schemas.microsoft.com/office/powerpoint/2010/main" val="12330793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a:t>
            </a:r>
          </a:p>
        </p:txBody>
      </p:sp>
      <p:pic>
        <p:nvPicPr>
          <p:cNvPr id="5" name="Picture 4">
            <a:extLst>
              <a:ext uri="{FF2B5EF4-FFF2-40B4-BE49-F238E27FC236}">
                <a16:creationId xmlns:a16="http://schemas.microsoft.com/office/drawing/2014/main" id="{827C82C3-FFF3-DBA8-D394-48859769D07D}"/>
              </a:ext>
            </a:extLst>
          </p:cNvPr>
          <p:cNvPicPr>
            <a:picLocks noChangeAspect="1"/>
          </p:cNvPicPr>
          <p:nvPr/>
        </p:nvPicPr>
        <p:blipFill>
          <a:blip r:embed="rId2"/>
          <a:stretch>
            <a:fillRect/>
          </a:stretch>
        </p:blipFill>
        <p:spPr>
          <a:xfrm>
            <a:off x="428625" y="1399797"/>
            <a:ext cx="4752975" cy="4676775"/>
          </a:xfrm>
          <a:prstGeom prst="rect">
            <a:avLst/>
          </a:prstGeom>
        </p:spPr>
      </p:pic>
      <p:sp>
        <p:nvSpPr>
          <p:cNvPr id="6" name="Arrow: Right 5">
            <a:extLst>
              <a:ext uri="{FF2B5EF4-FFF2-40B4-BE49-F238E27FC236}">
                <a16:creationId xmlns:a16="http://schemas.microsoft.com/office/drawing/2014/main" id="{F73F72D2-4768-968F-165D-94DC738F084A}"/>
              </a:ext>
            </a:extLst>
          </p:cNvPr>
          <p:cNvSpPr/>
          <p:nvPr/>
        </p:nvSpPr>
        <p:spPr>
          <a:xfrm>
            <a:off x="5068666" y="3429000"/>
            <a:ext cx="978408" cy="484632"/>
          </a:xfrm>
          <a:prstGeom prst="rightArrow">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136D02-9877-8CFB-F609-9DE4BD865B91}"/>
              </a:ext>
            </a:extLst>
          </p:cNvPr>
          <p:cNvSpPr/>
          <p:nvPr/>
        </p:nvSpPr>
        <p:spPr>
          <a:xfrm>
            <a:off x="1924050" y="2419351"/>
            <a:ext cx="14763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759A27-1F07-3B03-B9DB-52FC7CD746C2}"/>
              </a:ext>
            </a:extLst>
          </p:cNvPr>
          <p:cNvSpPr/>
          <p:nvPr/>
        </p:nvSpPr>
        <p:spPr>
          <a:xfrm>
            <a:off x="1924050" y="2419350"/>
            <a:ext cx="147637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466E5B-A1CA-A2A9-2B38-6710C11F9D88}"/>
              </a:ext>
            </a:extLst>
          </p:cNvPr>
          <p:cNvSpPr/>
          <p:nvPr/>
        </p:nvSpPr>
        <p:spPr>
          <a:xfrm>
            <a:off x="1924049" y="2689329"/>
            <a:ext cx="147637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3E8BF4-A521-156D-3768-A7E0850511F6}"/>
              </a:ext>
            </a:extLst>
          </p:cNvPr>
          <p:cNvSpPr/>
          <p:nvPr/>
        </p:nvSpPr>
        <p:spPr>
          <a:xfrm>
            <a:off x="1924049" y="2959307"/>
            <a:ext cx="2219326" cy="302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8C41B4-1FF8-D870-E73C-4735B41DCABD}"/>
              </a:ext>
            </a:extLst>
          </p:cNvPr>
          <p:cNvSpPr txBox="1"/>
          <p:nvPr/>
        </p:nvSpPr>
        <p:spPr>
          <a:xfrm>
            <a:off x="3400424" y="2398330"/>
            <a:ext cx="1470274" cy="307777"/>
          </a:xfrm>
          <a:prstGeom prst="rect">
            <a:avLst/>
          </a:prstGeom>
          <a:noFill/>
        </p:spPr>
        <p:txBody>
          <a:bodyPr wrap="none" rtlCol="0">
            <a:spAutoFit/>
          </a:bodyPr>
          <a:lstStyle/>
          <a:p>
            <a:r>
              <a:rPr lang="en-US" sz="1400">
                <a:solidFill>
                  <a:srgbClr val="FF0000"/>
                </a:solidFill>
              </a:rPr>
              <a:t>text/categorical</a:t>
            </a:r>
          </a:p>
        </p:txBody>
      </p:sp>
      <p:sp>
        <p:nvSpPr>
          <p:cNvPr id="25" name="TextBox 24">
            <a:extLst>
              <a:ext uri="{FF2B5EF4-FFF2-40B4-BE49-F238E27FC236}">
                <a16:creationId xmlns:a16="http://schemas.microsoft.com/office/drawing/2014/main" id="{987E1A19-5887-14E9-6A5C-B4D314B558DA}"/>
              </a:ext>
            </a:extLst>
          </p:cNvPr>
          <p:cNvSpPr txBox="1"/>
          <p:nvPr/>
        </p:nvSpPr>
        <p:spPr>
          <a:xfrm>
            <a:off x="3400423" y="2656642"/>
            <a:ext cx="849913" cy="307777"/>
          </a:xfrm>
          <a:prstGeom prst="rect">
            <a:avLst/>
          </a:prstGeom>
          <a:noFill/>
        </p:spPr>
        <p:txBody>
          <a:bodyPr wrap="none" rtlCol="0">
            <a:spAutoFit/>
          </a:bodyPr>
          <a:lstStyle/>
          <a:p>
            <a:r>
              <a:rPr lang="en-US" sz="1400">
                <a:solidFill>
                  <a:srgbClr val="FF0000"/>
                </a:solidFill>
              </a:rPr>
              <a:t>numeric</a:t>
            </a:r>
          </a:p>
        </p:txBody>
      </p:sp>
      <p:sp>
        <p:nvSpPr>
          <p:cNvPr id="26" name="TextBox 25">
            <a:extLst>
              <a:ext uri="{FF2B5EF4-FFF2-40B4-BE49-F238E27FC236}">
                <a16:creationId xmlns:a16="http://schemas.microsoft.com/office/drawing/2014/main" id="{022F33B1-CCA2-3798-0757-A3C742A366F3}"/>
              </a:ext>
            </a:extLst>
          </p:cNvPr>
          <p:cNvSpPr txBox="1"/>
          <p:nvPr/>
        </p:nvSpPr>
        <p:spPr>
          <a:xfrm>
            <a:off x="4237531" y="2959307"/>
            <a:ext cx="1500732" cy="307777"/>
          </a:xfrm>
          <a:prstGeom prst="rect">
            <a:avLst/>
          </a:prstGeom>
          <a:noFill/>
        </p:spPr>
        <p:txBody>
          <a:bodyPr wrap="none" rtlCol="0">
            <a:spAutoFit/>
          </a:bodyPr>
          <a:lstStyle/>
          <a:p>
            <a:r>
              <a:rPr lang="en-US" sz="1400">
                <a:solidFill>
                  <a:srgbClr val="FF0000"/>
                </a:solidFill>
              </a:rPr>
              <a:t>text/categorical</a:t>
            </a:r>
          </a:p>
        </p:txBody>
      </p:sp>
      <p:pic>
        <p:nvPicPr>
          <p:cNvPr id="43" name="Picture 42">
            <a:extLst>
              <a:ext uri="{FF2B5EF4-FFF2-40B4-BE49-F238E27FC236}">
                <a16:creationId xmlns:a16="http://schemas.microsoft.com/office/drawing/2014/main" id="{4392783C-D045-16C2-047A-75B5764B7BB0}"/>
              </a:ext>
            </a:extLst>
          </p:cNvPr>
          <p:cNvPicPr>
            <a:picLocks noChangeAspect="1"/>
          </p:cNvPicPr>
          <p:nvPr/>
        </p:nvPicPr>
        <p:blipFill>
          <a:blip r:embed="rId3"/>
          <a:stretch>
            <a:fillRect/>
          </a:stretch>
        </p:blipFill>
        <p:spPr>
          <a:xfrm>
            <a:off x="6164347" y="2917929"/>
            <a:ext cx="3810000" cy="1590675"/>
          </a:xfrm>
          <a:prstGeom prst="rect">
            <a:avLst/>
          </a:prstGeom>
        </p:spPr>
      </p:pic>
      <p:sp>
        <p:nvSpPr>
          <p:cNvPr id="44" name="TextBox 43">
            <a:extLst>
              <a:ext uri="{FF2B5EF4-FFF2-40B4-BE49-F238E27FC236}">
                <a16:creationId xmlns:a16="http://schemas.microsoft.com/office/drawing/2014/main" id="{6557D923-731C-B901-61E1-491AA9916984}"/>
              </a:ext>
            </a:extLst>
          </p:cNvPr>
          <p:cNvSpPr txBox="1"/>
          <p:nvPr/>
        </p:nvSpPr>
        <p:spPr>
          <a:xfrm>
            <a:off x="619442" y="1098951"/>
            <a:ext cx="4488729" cy="369332"/>
          </a:xfrm>
          <a:prstGeom prst="rect">
            <a:avLst/>
          </a:prstGeom>
          <a:noFill/>
        </p:spPr>
        <p:txBody>
          <a:bodyPr wrap="none" rtlCol="0">
            <a:spAutoFit/>
          </a:bodyPr>
          <a:lstStyle/>
          <a:p>
            <a:r>
              <a:rPr lang="en-US"/>
              <a:t>Feature phải được biểu diễn dưới dạng số</a:t>
            </a:r>
          </a:p>
        </p:txBody>
      </p:sp>
    </p:spTree>
    <p:extLst>
      <p:ext uri="{BB962C8B-B14F-4D97-AF65-F5344CB8AC3E}">
        <p14:creationId xmlns:p14="http://schemas.microsoft.com/office/powerpoint/2010/main" val="423194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numeric</a:t>
            </a:r>
          </a:p>
        </p:txBody>
      </p:sp>
      <p:sp>
        <p:nvSpPr>
          <p:cNvPr id="44" name="TextBox 43">
            <a:extLst>
              <a:ext uri="{FF2B5EF4-FFF2-40B4-BE49-F238E27FC236}">
                <a16:creationId xmlns:a16="http://schemas.microsoft.com/office/drawing/2014/main" id="{6557D923-731C-B901-61E1-491AA9916984}"/>
              </a:ext>
            </a:extLst>
          </p:cNvPr>
          <p:cNvSpPr txBox="1"/>
          <p:nvPr/>
        </p:nvSpPr>
        <p:spPr>
          <a:xfrm>
            <a:off x="268567" y="3059668"/>
            <a:ext cx="3507692" cy="369332"/>
          </a:xfrm>
          <a:prstGeom prst="rect">
            <a:avLst/>
          </a:prstGeom>
          <a:noFill/>
        </p:spPr>
        <p:txBody>
          <a:bodyPr wrap="none" rtlCol="0">
            <a:spAutoFit/>
          </a:bodyPr>
          <a:lstStyle/>
          <a:p>
            <a:r>
              <a:rPr lang="en-US"/>
              <a:t>Dạng numeric để </a:t>
            </a:r>
            <a:r>
              <a:rPr lang="en-US" smtClean="0"/>
              <a:t>nguyên / scale</a:t>
            </a:r>
            <a:endParaRPr lang="en-US"/>
          </a:p>
        </p:txBody>
      </p:sp>
    </p:spTree>
    <p:extLst>
      <p:ext uri="{BB962C8B-B14F-4D97-AF65-F5344CB8AC3E}">
        <p14:creationId xmlns:p14="http://schemas.microsoft.com/office/powerpoint/2010/main" val="1831174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id</a:t>
            </a:r>
          </a:p>
        </p:txBody>
      </p:sp>
      <p:sp>
        <p:nvSpPr>
          <p:cNvPr id="44" name="TextBox 43">
            <a:extLst>
              <a:ext uri="{FF2B5EF4-FFF2-40B4-BE49-F238E27FC236}">
                <a16:creationId xmlns:a16="http://schemas.microsoft.com/office/drawing/2014/main" id="{6557D923-731C-B901-61E1-491AA9916984}"/>
              </a:ext>
            </a:extLst>
          </p:cNvPr>
          <p:cNvSpPr txBox="1"/>
          <p:nvPr/>
        </p:nvSpPr>
        <p:spPr>
          <a:xfrm>
            <a:off x="628967" y="1005815"/>
            <a:ext cx="2720617" cy="369332"/>
          </a:xfrm>
          <a:prstGeom prst="rect">
            <a:avLst/>
          </a:prstGeom>
          <a:noFill/>
        </p:spPr>
        <p:txBody>
          <a:bodyPr wrap="none" rtlCol="0">
            <a:spAutoFit/>
          </a:bodyPr>
          <a:lstStyle/>
          <a:p>
            <a:r>
              <a:rPr lang="en-US"/>
              <a:t>Dạng đặc biệt/ id nên bỏ</a:t>
            </a:r>
          </a:p>
        </p:txBody>
      </p:sp>
      <p:pic>
        <p:nvPicPr>
          <p:cNvPr id="5" name="Picture 4">
            <a:extLst>
              <a:ext uri="{FF2B5EF4-FFF2-40B4-BE49-F238E27FC236}">
                <a16:creationId xmlns:a16="http://schemas.microsoft.com/office/drawing/2014/main" id="{CD94B801-0828-ECA9-5C1B-27AAA14D827E}"/>
              </a:ext>
            </a:extLst>
          </p:cNvPr>
          <p:cNvPicPr>
            <a:picLocks noChangeAspect="1"/>
          </p:cNvPicPr>
          <p:nvPr/>
        </p:nvPicPr>
        <p:blipFill>
          <a:blip r:embed="rId2"/>
          <a:stretch>
            <a:fillRect/>
          </a:stretch>
        </p:blipFill>
        <p:spPr>
          <a:xfrm>
            <a:off x="3005137" y="1375147"/>
            <a:ext cx="4695825" cy="3714750"/>
          </a:xfrm>
          <a:prstGeom prst="rect">
            <a:avLst/>
          </a:prstGeom>
        </p:spPr>
      </p:pic>
    </p:spTree>
    <p:extLst>
      <p:ext uri="{BB962C8B-B14F-4D97-AF65-F5344CB8AC3E}">
        <p14:creationId xmlns:p14="http://schemas.microsoft.com/office/powerpoint/2010/main" val="2331361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categorical</a:t>
            </a:r>
          </a:p>
        </p:txBody>
      </p:sp>
      <p:sp>
        <p:nvSpPr>
          <p:cNvPr id="44" name="TextBox 43">
            <a:extLst>
              <a:ext uri="{FF2B5EF4-FFF2-40B4-BE49-F238E27FC236}">
                <a16:creationId xmlns:a16="http://schemas.microsoft.com/office/drawing/2014/main" id="{6557D923-731C-B901-61E1-491AA9916984}"/>
              </a:ext>
            </a:extLst>
          </p:cNvPr>
          <p:cNvSpPr txBox="1"/>
          <p:nvPr/>
        </p:nvSpPr>
        <p:spPr>
          <a:xfrm>
            <a:off x="619442" y="1311832"/>
            <a:ext cx="5522666" cy="369332"/>
          </a:xfrm>
          <a:prstGeom prst="rect">
            <a:avLst/>
          </a:prstGeom>
          <a:noFill/>
        </p:spPr>
        <p:txBody>
          <a:bodyPr wrap="none" rtlCol="0">
            <a:spAutoFit/>
          </a:bodyPr>
          <a:lstStyle/>
          <a:p>
            <a:r>
              <a:rPr lang="en-US"/>
              <a:t>Dạng categorical </a:t>
            </a:r>
            <a:r>
              <a:rPr lang="en-US">
                <a:solidFill>
                  <a:srgbClr val="FF0000"/>
                </a:solidFill>
              </a:rPr>
              <a:t>rời rạc</a:t>
            </a:r>
            <a:r>
              <a:rPr lang="en-US"/>
              <a:t> nên được encode: one-hot</a:t>
            </a:r>
          </a:p>
        </p:txBody>
      </p:sp>
      <p:graphicFrame>
        <p:nvGraphicFramePr>
          <p:cNvPr id="7" name="Table 7">
            <a:extLst>
              <a:ext uri="{FF2B5EF4-FFF2-40B4-BE49-F238E27FC236}">
                <a16:creationId xmlns:a16="http://schemas.microsoft.com/office/drawing/2014/main" id="{6F0E9B35-59C5-69E5-4E07-A943FD7C21C8}"/>
              </a:ext>
            </a:extLst>
          </p:cNvPr>
          <p:cNvGraphicFramePr>
            <a:graphicFrameLocks noGrp="1"/>
          </p:cNvGraphicFramePr>
          <p:nvPr>
            <p:extLst>
              <p:ext uri="{D42A27DB-BD31-4B8C-83A1-F6EECF244321}">
                <p14:modId xmlns:p14="http://schemas.microsoft.com/office/powerpoint/2010/main" val="1952093531"/>
              </p:ext>
            </p:extLst>
          </p:nvPr>
        </p:nvGraphicFramePr>
        <p:xfrm>
          <a:off x="4861832" y="2427471"/>
          <a:ext cx="1157767" cy="2595880"/>
        </p:xfrm>
        <a:graphic>
          <a:graphicData uri="http://schemas.openxmlformats.org/drawingml/2006/table">
            <a:tbl>
              <a:tblPr firstRow="1" bandRow="1">
                <a:tableStyleId>{5C22544A-7EE6-4342-B048-85BDC9FD1C3A}</a:tableStyleId>
              </a:tblPr>
              <a:tblGrid>
                <a:gridCol w="1157767">
                  <a:extLst>
                    <a:ext uri="{9D8B030D-6E8A-4147-A177-3AD203B41FA5}">
                      <a16:colId xmlns:a16="http://schemas.microsoft.com/office/drawing/2014/main" val="4114164830"/>
                    </a:ext>
                  </a:extLst>
                </a:gridCol>
              </a:tblGrid>
              <a:tr h="370840">
                <a:tc>
                  <a:txBody>
                    <a:bodyPr/>
                    <a:lstStyle/>
                    <a:p>
                      <a:r>
                        <a:rPr lang="en-US"/>
                        <a:t>Khu vực</a:t>
                      </a:r>
                    </a:p>
                  </a:txBody>
                  <a:tcPr/>
                </a:tc>
                <a:extLst>
                  <a:ext uri="{0D108BD9-81ED-4DB2-BD59-A6C34878D82A}">
                    <a16:rowId xmlns:a16="http://schemas.microsoft.com/office/drawing/2014/main" val="2724351000"/>
                  </a:ext>
                </a:extLst>
              </a:tr>
              <a:tr h="370840">
                <a:tc>
                  <a:txBody>
                    <a:bodyPr/>
                    <a:lstStyle/>
                    <a:p>
                      <a:r>
                        <a:rPr lang="en-US"/>
                        <a:t>KV1</a:t>
                      </a:r>
                    </a:p>
                  </a:txBody>
                  <a:tcPr/>
                </a:tc>
                <a:extLst>
                  <a:ext uri="{0D108BD9-81ED-4DB2-BD59-A6C34878D82A}">
                    <a16:rowId xmlns:a16="http://schemas.microsoft.com/office/drawing/2014/main" val="365433864"/>
                  </a:ext>
                </a:extLst>
              </a:tr>
              <a:tr h="370840">
                <a:tc>
                  <a:txBody>
                    <a:bodyPr/>
                    <a:lstStyle/>
                    <a:p>
                      <a:r>
                        <a:rPr lang="en-US"/>
                        <a:t>KV2</a:t>
                      </a:r>
                    </a:p>
                  </a:txBody>
                  <a:tcPr/>
                </a:tc>
                <a:extLst>
                  <a:ext uri="{0D108BD9-81ED-4DB2-BD59-A6C34878D82A}">
                    <a16:rowId xmlns:a16="http://schemas.microsoft.com/office/drawing/2014/main" val="3665741981"/>
                  </a:ext>
                </a:extLst>
              </a:tr>
              <a:tr h="370840">
                <a:tc>
                  <a:txBody>
                    <a:bodyPr/>
                    <a:lstStyle/>
                    <a:p>
                      <a:r>
                        <a:rPr lang="en-US"/>
                        <a:t>KV3</a:t>
                      </a:r>
                    </a:p>
                  </a:txBody>
                  <a:tcPr/>
                </a:tc>
                <a:extLst>
                  <a:ext uri="{0D108BD9-81ED-4DB2-BD59-A6C34878D82A}">
                    <a16:rowId xmlns:a16="http://schemas.microsoft.com/office/drawing/2014/main" val="2772878530"/>
                  </a:ext>
                </a:extLst>
              </a:tr>
              <a:tr h="370840">
                <a:tc>
                  <a:txBody>
                    <a:bodyPr/>
                    <a:lstStyle/>
                    <a:p>
                      <a:r>
                        <a:rPr lang="en-US"/>
                        <a:t>KV4</a:t>
                      </a:r>
                    </a:p>
                  </a:txBody>
                  <a:tcPr/>
                </a:tc>
                <a:extLst>
                  <a:ext uri="{0D108BD9-81ED-4DB2-BD59-A6C34878D82A}">
                    <a16:rowId xmlns:a16="http://schemas.microsoft.com/office/drawing/2014/main" val="3620148767"/>
                  </a:ext>
                </a:extLst>
              </a:tr>
              <a:tr h="370840">
                <a:tc>
                  <a:txBody>
                    <a:bodyPr/>
                    <a:lstStyle/>
                    <a:p>
                      <a:r>
                        <a:rPr lang="en-US"/>
                        <a:t>KV5</a:t>
                      </a:r>
                    </a:p>
                  </a:txBody>
                  <a:tcPr/>
                </a:tc>
                <a:extLst>
                  <a:ext uri="{0D108BD9-81ED-4DB2-BD59-A6C34878D82A}">
                    <a16:rowId xmlns:a16="http://schemas.microsoft.com/office/drawing/2014/main" val="1876470632"/>
                  </a:ext>
                </a:extLst>
              </a:tr>
              <a:tr h="370840">
                <a:tc>
                  <a:txBody>
                    <a:bodyPr/>
                    <a:lstStyle/>
                    <a:p>
                      <a:r>
                        <a:rPr lang="en-US"/>
                        <a:t>KV6</a:t>
                      </a:r>
                    </a:p>
                  </a:txBody>
                  <a:tcPr/>
                </a:tc>
                <a:extLst>
                  <a:ext uri="{0D108BD9-81ED-4DB2-BD59-A6C34878D82A}">
                    <a16:rowId xmlns:a16="http://schemas.microsoft.com/office/drawing/2014/main" val="1564039514"/>
                  </a:ext>
                </a:extLst>
              </a:tr>
            </a:tbl>
          </a:graphicData>
        </a:graphic>
      </p:graphicFrame>
      <p:graphicFrame>
        <p:nvGraphicFramePr>
          <p:cNvPr id="8" name="Table 8">
            <a:extLst>
              <a:ext uri="{FF2B5EF4-FFF2-40B4-BE49-F238E27FC236}">
                <a16:creationId xmlns:a16="http://schemas.microsoft.com/office/drawing/2014/main" id="{204AB9D6-7E7B-20F1-C293-B99A3AFD5CAF}"/>
              </a:ext>
            </a:extLst>
          </p:cNvPr>
          <p:cNvGraphicFramePr>
            <a:graphicFrameLocks noGrp="1"/>
          </p:cNvGraphicFramePr>
          <p:nvPr>
            <p:extLst>
              <p:ext uri="{D42A27DB-BD31-4B8C-83A1-F6EECF244321}">
                <p14:modId xmlns:p14="http://schemas.microsoft.com/office/powerpoint/2010/main" val="3512797670"/>
              </p:ext>
            </p:extLst>
          </p:nvPr>
        </p:nvGraphicFramePr>
        <p:xfrm>
          <a:off x="7634176" y="3188487"/>
          <a:ext cx="4390500" cy="1112520"/>
        </p:xfrm>
        <a:graphic>
          <a:graphicData uri="http://schemas.openxmlformats.org/drawingml/2006/table">
            <a:tbl>
              <a:tblPr firstRow="1" bandRow="1">
                <a:tableStyleId>{5C22544A-7EE6-4342-B048-85BDC9FD1C3A}</a:tableStyleId>
              </a:tblPr>
              <a:tblGrid>
                <a:gridCol w="731750">
                  <a:extLst>
                    <a:ext uri="{9D8B030D-6E8A-4147-A177-3AD203B41FA5}">
                      <a16:colId xmlns:a16="http://schemas.microsoft.com/office/drawing/2014/main" val="139938898"/>
                    </a:ext>
                  </a:extLst>
                </a:gridCol>
                <a:gridCol w="731750">
                  <a:extLst>
                    <a:ext uri="{9D8B030D-6E8A-4147-A177-3AD203B41FA5}">
                      <a16:colId xmlns:a16="http://schemas.microsoft.com/office/drawing/2014/main" val="2457172075"/>
                    </a:ext>
                  </a:extLst>
                </a:gridCol>
                <a:gridCol w="731750">
                  <a:extLst>
                    <a:ext uri="{9D8B030D-6E8A-4147-A177-3AD203B41FA5}">
                      <a16:colId xmlns:a16="http://schemas.microsoft.com/office/drawing/2014/main" val="4200702036"/>
                    </a:ext>
                  </a:extLst>
                </a:gridCol>
                <a:gridCol w="731750">
                  <a:extLst>
                    <a:ext uri="{9D8B030D-6E8A-4147-A177-3AD203B41FA5}">
                      <a16:colId xmlns:a16="http://schemas.microsoft.com/office/drawing/2014/main" val="4076551805"/>
                    </a:ext>
                  </a:extLst>
                </a:gridCol>
                <a:gridCol w="731750">
                  <a:extLst>
                    <a:ext uri="{9D8B030D-6E8A-4147-A177-3AD203B41FA5}">
                      <a16:colId xmlns:a16="http://schemas.microsoft.com/office/drawing/2014/main" val="3445738317"/>
                    </a:ext>
                  </a:extLst>
                </a:gridCol>
                <a:gridCol w="731750">
                  <a:extLst>
                    <a:ext uri="{9D8B030D-6E8A-4147-A177-3AD203B41FA5}">
                      <a16:colId xmlns:a16="http://schemas.microsoft.com/office/drawing/2014/main" val="246186420"/>
                    </a:ext>
                  </a:extLst>
                </a:gridCol>
              </a:tblGrid>
              <a:tr h="370840">
                <a:tc>
                  <a:txBody>
                    <a:bodyPr/>
                    <a:lstStyle/>
                    <a:p>
                      <a:r>
                        <a:rPr lang="en-US"/>
                        <a:t>KV1</a:t>
                      </a:r>
                    </a:p>
                  </a:txBody>
                  <a:tcPr/>
                </a:tc>
                <a:tc>
                  <a:txBody>
                    <a:bodyPr/>
                    <a:lstStyle/>
                    <a:p>
                      <a:r>
                        <a:rPr lang="en-US"/>
                        <a:t>KV2</a:t>
                      </a:r>
                    </a:p>
                  </a:txBody>
                  <a:tcPr/>
                </a:tc>
                <a:tc>
                  <a:txBody>
                    <a:bodyPr/>
                    <a:lstStyle/>
                    <a:p>
                      <a:r>
                        <a:rPr lang="en-US"/>
                        <a:t>KV3</a:t>
                      </a:r>
                    </a:p>
                  </a:txBody>
                  <a:tcPr/>
                </a:tc>
                <a:tc>
                  <a:txBody>
                    <a:bodyPr/>
                    <a:lstStyle/>
                    <a:p>
                      <a:r>
                        <a:rPr lang="en-US"/>
                        <a:t>KV4</a:t>
                      </a:r>
                    </a:p>
                  </a:txBody>
                  <a:tcPr/>
                </a:tc>
                <a:tc>
                  <a:txBody>
                    <a:bodyPr/>
                    <a:lstStyle/>
                    <a:p>
                      <a:r>
                        <a:rPr lang="en-US"/>
                        <a:t>KV5</a:t>
                      </a:r>
                    </a:p>
                  </a:txBody>
                  <a:tcPr/>
                </a:tc>
                <a:tc>
                  <a:txBody>
                    <a:bodyPr/>
                    <a:lstStyle/>
                    <a:p>
                      <a:r>
                        <a:rPr lang="en-US"/>
                        <a:t>KV6</a:t>
                      </a:r>
                    </a:p>
                  </a:txBody>
                  <a:tcPr/>
                </a:tc>
                <a:extLst>
                  <a:ext uri="{0D108BD9-81ED-4DB2-BD59-A6C34878D82A}">
                    <a16:rowId xmlns:a16="http://schemas.microsoft.com/office/drawing/2014/main" val="1997038644"/>
                  </a:ext>
                </a:extLst>
              </a:tr>
              <a:tr h="370840">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1644746570"/>
                  </a:ext>
                </a:extLst>
              </a:tr>
              <a:tr h="370840">
                <a:tc>
                  <a:txBody>
                    <a:bodyPr/>
                    <a:lstStyle/>
                    <a:p>
                      <a:r>
                        <a:rPr lang="en-US"/>
                        <a:t>1</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2413588481"/>
                  </a:ext>
                </a:extLst>
              </a:tr>
            </a:tbl>
          </a:graphicData>
        </a:graphic>
      </p:graphicFrame>
      <p:sp>
        <p:nvSpPr>
          <p:cNvPr id="9" name="Arrow: Right 8">
            <a:extLst>
              <a:ext uri="{FF2B5EF4-FFF2-40B4-BE49-F238E27FC236}">
                <a16:creationId xmlns:a16="http://schemas.microsoft.com/office/drawing/2014/main" id="{D9CC5766-E882-D726-E2BE-B142E6100669}"/>
              </a:ext>
            </a:extLst>
          </p:cNvPr>
          <p:cNvSpPr/>
          <p:nvPr/>
        </p:nvSpPr>
        <p:spPr>
          <a:xfrm>
            <a:off x="6162352" y="3725411"/>
            <a:ext cx="1329070" cy="369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E52626-0A53-36B3-0AEC-05D5D7733697}"/>
              </a:ext>
            </a:extLst>
          </p:cNvPr>
          <p:cNvSpPr txBox="1"/>
          <p:nvPr/>
        </p:nvSpPr>
        <p:spPr>
          <a:xfrm>
            <a:off x="1573228" y="3248357"/>
            <a:ext cx="1885453" cy="1200329"/>
          </a:xfrm>
          <a:prstGeom prst="rect">
            <a:avLst/>
          </a:prstGeom>
          <a:noFill/>
        </p:spPr>
        <p:txBody>
          <a:bodyPr wrap="none" rtlCol="0">
            <a:spAutoFit/>
          </a:bodyPr>
          <a:lstStyle/>
          <a:p>
            <a:r>
              <a:rPr lang="en-US" sz="3600"/>
              <a:t>one-hot</a:t>
            </a:r>
            <a:br>
              <a:rPr lang="en-US" sz="3600"/>
            </a:br>
            <a:r>
              <a:rPr lang="en-US" sz="3600"/>
              <a:t>encode</a:t>
            </a:r>
          </a:p>
        </p:txBody>
      </p:sp>
    </p:spTree>
    <p:extLst>
      <p:ext uri="{BB962C8B-B14F-4D97-AF65-F5344CB8AC3E}">
        <p14:creationId xmlns:p14="http://schemas.microsoft.com/office/powerpoint/2010/main" val="13158374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categorical</a:t>
            </a:r>
          </a:p>
        </p:txBody>
      </p:sp>
      <p:sp>
        <p:nvSpPr>
          <p:cNvPr id="44" name="TextBox 43">
            <a:extLst>
              <a:ext uri="{FF2B5EF4-FFF2-40B4-BE49-F238E27FC236}">
                <a16:creationId xmlns:a16="http://schemas.microsoft.com/office/drawing/2014/main" id="{6557D923-731C-B901-61E1-491AA9916984}"/>
              </a:ext>
            </a:extLst>
          </p:cNvPr>
          <p:cNvSpPr txBox="1"/>
          <p:nvPr/>
        </p:nvSpPr>
        <p:spPr>
          <a:xfrm>
            <a:off x="619442" y="1098951"/>
            <a:ext cx="5516254" cy="646331"/>
          </a:xfrm>
          <a:prstGeom prst="rect">
            <a:avLst/>
          </a:prstGeom>
          <a:noFill/>
        </p:spPr>
        <p:txBody>
          <a:bodyPr wrap="none" rtlCol="0">
            <a:spAutoFit/>
          </a:bodyPr>
          <a:lstStyle/>
          <a:p>
            <a:r>
              <a:rPr lang="en-US"/>
              <a:t>Dạng categorical nên được encode: ordinal encode</a:t>
            </a:r>
          </a:p>
          <a:p>
            <a:r>
              <a:rPr lang="en-US"/>
              <a:t>Khi feature mang tính chất </a:t>
            </a:r>
            <a:r>
              <a:rPr lang="en-US">
                <a:solidFill>
                  <a:srgbClr val="FF0000"/>
                </a:solidFill>
              </a:rPr>
              <a:t>thứ tự</a:t>
            </a:r>
          </a:p>
        </p:txBody>
      </p:sp>
      <p:graphicFrame>
        <p:nvGraphicFramePr>
          <p:cNvPr id="4" name="Table 4">
            <a:extLst>
              <a:ext uri="{FF2B5EF4-FFF2-40B4-BE49-F238E27FC236}">
                <a16:creationId xmlns:a16="http://schemas.microsoft.com/office/drawing/2014/main" id="{F0A8D644-B4CB-98A6-989D-E3EA230AD71F}"/>
              </a:ext>
            </a:extLst>
          </p:cNvPr>
          <p:cNvGraphicFramePr>
            <a:graphicFrameLocks noGrp="1"/>
          </p:cNvGraphicFramePr>
          <p:nvPr/>
        </p:nvGraphicFramePr>
        <p:xfrm>
          <a:off x="4739720" y="2568508"/>
          <a:ext cx="2178494" cy="2397760"/>
        </p:xfrm>
        <a:graphic>
          <a:graphicData uri="http://schemas.openxmlformats.org/drawingml/2006/table">
            <a:tbl>
              <a:tblPr firstRow="1" bandRow="1">
                <a:tableStyleId>{5C22544A-7EE6-4342-B048-85BDC9FD1C3A}</a:tableStyleId>
              </a:tblPr>
              <a:tblGrid>
                <a:gridCol w="1089247">
                  <a:extLst>
                    <a:ext uri="{9D8B030D-6E8A-4147-A177-3AD203B41FA5}">
                      <a16:colId xmlns:a16="http://schemas.microsoft.com/office/drawing/2014/main" val="2902343824"/>
                    </a:ext>
                  </a:extLst>
                </a:gridCol>
                <a:gridCol w="1089247">
                  <a:extLst>
                    <a:ext uri="{9D8B030D-6E8A-4147-A177-3AD203B41FA5}">
                      <a16:colId xmlns:a16="http://schemas.microsoft.com/office/drawing/2014/main" val="2776877570"/>
                    </a:ext>
                  </a:extLst>
                </a:gridCol>
              </a:tblGrid>
              <a:tr h="370840">
                <a:tc>
                  <a:txBody>
                    <a:bodyPr/>
                    <a:lstStyle/>
                    <a:p>
                      <a:r>
                        <a:rPr lang="en-US"/>
                        <a:t>CIF</a:t>
                      </a:r>
                    </a:p>
                  </a:txBody>
                  <a:tcPr/>
                </a:tc>
                <a:tc>
                  <a:txBody>
                    <a:bodyPr/>
                    <a:lstStyle/>
                    <a:p>
                      <a:r>
                        <a:rPr lang="en-US"/>
                        <a:t>Hạng </a:t>
                      </a:r>
                      <a:br>
                        <a:rPr lang="en-US"/>
                      </a:br>
                      <a:r>
                        <a:rPr lang="en-US"/>
                        <a:t>khách hàng</a:t>
                      </a:r>
                    </a:p>
                  </a:txBody>
                  <a:tcPr/>
                </a:tc>
                <a:extLst>
                  <a:ext uri="{0D108BD9-81ED-4DB2-BD59-A6C34878D82A}">
                    <a16:rowId xmlns:a16="http://schemas.microsoft.com/office/drawing/2014/main" val="1613937654"/>
                  </a:ext>
                </a:extLst>
              </a:tr>
              <a:tr h="370840">
                <a:tc>
                  <a:txBody>
                    <a:bodyPr/>
                    <a:lstStyle/>
                    <a:p>
                      <a:r>
                        <a:rPr lang="en-US"/>
                        <a:t>xxx</a:t>
                      </a:r>
                    </a:p>
                  </a:txBody>
                  <a:tcPr/>
                </a:tc>
                <a:tc>
                  <a:txBody>
                    <a:bodyPr/>
                    <a:lstStyle/>
                    <a:p>
                      <a:r>
                        <a:rPr lang="en-US"/>
                        <a:t>AA+</a:t>
                      </a:r>
                    </a:p>
                  </a:txBody>
                  <a:tcPr/>
                </a:tc>
                <a:extLst>
                  <a:ext uri="{0D108BD9-81ED-4DB2-BD59-A6C34878D82A}">
                    <a16:rowId xmlns:a16="http://schemas.microsoft.com/office/drawing/2014/main" val="3673118109"/>
                  </a:ext>
                </a:extLst>
              </a:tr>
              <a:tr h="370840">
                <a:tc>
                  <a:txBody>
                    <a:bodyPr/>
                    <a:lstStyle/>
                    <a:p>
                      <a:r>
                        <a:rPr lang="en-US"/>
                        <a:t>yyy</a:t>
                      </a:r>
                    </a:p>
                  </a:txBody>
                  <a:tcPr/>
                </a:tc>
                <a:tc>
                  <a:txBody>
                    <a:bodyPr/>
                    <a:lstStyle/>
                    <a:p>
                      <a:r>
                        <a:rPr lang="en-US"/>
                        <a:t>A</a:t>
                      </a:r>
                    </a:p>
                  </a:txBody>
                  <a:tcPr/>
                </a:tc>
                <a:extLst>
                  <a:ext uri="{0D108BD9-81ED-4DB2-BD59-A6C34878D82A}">
                    <a16:rowId xmlns:a16="http://schemas.microsoft.com/office/drawing/2014/main" val="1962595184"/>
                  </a:ext>
                </a:extLst>
              </a:tr>
              <a:tr h="370840">
                <a:tc>
                  <a:txBody>
                    <a:bodyPr/>
                    <a:lstStyle/>
                    <a:p>
                      <a:r>
                        <a:rPr lang="en-US"/>
                        <a:t>zzz</a:t>
                      </a:r>
                    </a:p>
                  </a:txBody>
                  <a:tcPr/>
                </a:tc>
                <a:tc>
                  <a:txBody>
                    <a:bodyPr/>
                    <a:lstStyle/>
                    <a:p>
                      <a:r>
                        <a:rPr lang="en-US"/>
                        <a:t>BB-</a:t>
                      </a:r>
                    </a:p>
                  </a:txBody>
                  <a:tcPr/>
                </a:tc>
                <a:extLst>
                  <a:ext uri="{0D108BD9-81ED-4DB2-BD59-A6C34878D82A}">
                    <a16:rowId xmlns:a16="http://schemas.microsoft.com/office/drawing/2014/main" val="2387074421"/>
                  </a:ext>
                </a:extLst>
              </a:tr>
              <a:tr h="370840">
                <a:tc>
                  <a:txBody>
                    <a:bodyPr/>
                    <a:lstStyle/>
                    <a:p>
                      <a:r>
                        <a:rPr lang="en-US"/>
                        <a:t>abc</a:t>
                      </a:r>
                    </a:p>
                  </a:txBody>
                  <a:tcPr/>
                </a:tc>
                <a:tc>
                  <a:txBody>
                    <a:bodyPr/>
                    <a:lstStyle/>
                    <a:p>
                      <a:r>
                        <a:rPr lang="en-US"/>
                        <a:t>B</a:t>
                      </a:r>
                    </a:p>
                  </a:txBody>
                  <a:tcPr/>
                </a:tc>
                <a:extLst>
                  <a:ext uri="{0D108BD9-81ED-4DB2-BD59-A6C34878D82A}">
                    <a16:rowId xmlns:a16="http://schemas.microsoft.com/office/drawing/2014/main" val="2276141442"/>
                  </a:ext>
                </a:extLst>
              </a:tr>
            </a:tbl>
          </a:graphicData>
        </a:graphic>
      </p:graphicFrame>
      <p:graphicFrame>
        <p:nvGraphicFramePr>
          <p:cNvPr id="5" name="Table 4">
            <a:extLst>
              <a:ext uri="{FF2B5EF4-FFF2-40B4-BE49-F238E27FC236}">
                <a16:creationId xmlns:a16="http://schemas.microsoft.com/office/drawing/2014/main" id="{FB9A13D6-357B-8176-F3F8-E2B836C23AB7}"/>
              </a:ext>
            </a:extLst>
          </p:cNvPr>
          <p:cNvGraphicFramePr>
            <a:graphicFrameLocks noGrp="1"/>
          </p:cNvGraphicFramePr>
          <p:nvPr/>
        </p:nvGraphicFramePr>
        <p:xfrm>
          <a:off x="9077734" y="2568508"/>
          <a:ext cx="2490494" cy="2397760"/>
        </p:xfrm>
        <a:graphic>
          <a:graphicData uri="http://schemas.openxmlformats.org/drawingml/2006/table">
            <a:tbl>
              <a:tblPr firstRow="1" bandRow="1">
                <a:tableStyleId>{5C22544A-7EE6-4342-B048-85BDC9FD1C3A}</a:tableStyleId>
              </a:tblPr>
              <a:tblGrid>
                <a:gridCol w="780770">
                  <a:extLst>
                    <a:ext uri="{9D8B030D-6E8A-4147-A177-3AD203B41FA5}">
                      <a16:colId xmlns:a16="http://schemas.microsoft.com/office/drawing/2014/main" val="1741664811"/>
                    </a:ext>
                  </a:extLst>
                </a:gridCol>
                <a:gridCol w="1709724">
                  <a:extLst>
                    <a:ext uri="{9D8B030D-6E8A-4147-A177-3AD203B41FA5}">
                      <a16:colId xmlns:a16="http://schemas.microsoft.com/office/drawing/2014/main" val="2776877570"/>
                    </a:ext>
                  </a:extLst>
                </a:gridCol>
              </a:tblGrid>
              <a:tr h="370840">
                <a:tc>
                  <a:txBody>
                    <a:bodyPr/>
                    <a:lstStyle/>
                    <a:p>
                      <a:r>
                        <a:rPr lang="en-US"/>
                        <a:t>CIF</a:t>
                      </a:r>
                    </a:p>
                  </a:txBody>
                  <a:tcPr/>
                </a:tc>
                <a:tc>
                  <a:txBody>
                    <a:bodyPr/>
                    <a:lstStyle/>
                    <a:p>
                      <a:r>
                        <a:rPr lang="en-US"/>
                        <a:t>Hạng </a:t>
                      </a:r>
                      <a:br>
                        <a:rPr lang="en-US"/>
                      </a:br>
                      <a:r>
                        <a:rPr lang="en-US"/>
                        <a:t>khách hàng</a:t>
                      </a:r>
                      <a:br>
                        <a:rPr lang="en-US"/>
                      </a:br>
                      <a:r>
                        <a:rPr lang="en-US"/>
                        <a:t>encoded</a:t>
                      </a:r>
                    </a:p>
                  </a:txBody>
                  <a:tcPr/>
                </a:tc>
                <a:extLst>
                  <a:ext uri="{0D108BD9-81ED-4DB2-BD59-A6C34878D82A}">
                    <a16:rowId xmlns:a16="http://schemas.microsoft.com/office/drawing/2014/main" val="1613937654"/>
                  </a:ext>
                </a:extLst>
              </a:tr>
              <a:tr h="370840">
                <a:tc>
                  <a:txBody>
                    <a:bodyPr/>
                    <a:lstStyle/>
                    <a:p>
                      <a:r>
                        <a:rPr lang="en-US"/>
                        <a:t>xxx</a:t>
                      </a:r>
                    </a:p>
                  </a:txBody>
                  <a:tcPr/>
                </a:tc>
                <a:tc>
                  <a:txBody>
                    <a:bodyPr/>
                    <a:lstStyle/>
                    <a:p>
                      <a:r>
                        <a:rPr lang="en-US"/>
                        <a:t>4</a:t>
                      </a:r>
                    </a:p>
                  </a:txBody>
                  <a:tcPr/>
                </a:tc>
                <a:extLst>
                  <a:ext uri="{0D108BD9-81ED-4DB2-BD59-A6C34878D82A}">
                    <a16:rowId xmlns:a16="http://schemas.microsoft.com/office/drawing/2014/main" val="3673118109"/>
                  </a:ext>
                </a:extLst>
              </a:tr>
              <a:tr h="370840">
                <a:tc>
                  <a:txBody>
                    <a:bodyPr/>
                    <a:lstStyle/>
                    <a:p>
                      <a:r>
                        <a:rPr lang="en-US"/>
                        <a:t>yyy</a:t>
                      </a:r>
                    </a:p>
                  </a:txBody>
                  <a:tcPr/>
                </a:tc>
                <a:tc>
                  <a:txBody>
                    <a:bodyPr/>
                    <a:lstStyle/>
                    <a:p>
                      <a:r>
                        <a:rPr lang="en-US"/>
                        <a:t>3</a:t>
                      </a:r>
                    </a:p>
                  </a:txBody>
                  <a:tcPr/>
                </a:tc>
                <a:extLst>
                  <a:ext uri="{0D108BD9-81ED-4DB2-BD59-A6C34878D82A}">
                    <a16:rowId xmlns:a16="http://schemas.microsoft.com/office/drawing/2014/main" val="1962595184"/>
                  </a:ext>
                </a:extLst>
              </a:tr>
              <a:tr h="370840">
                <a:tc>
                  <a:txBody>
                    <a:bodyPr/>
                    <a:lstStyle/>
                    <a:p>
                      <a:r>
                        <a:rPr lang="en-US"/>
                        <a:t>zzz</a:t>
                      </a:r>
                    </a:p>
                  </a:txBody>
                  <a:tcPr/>
                </a:tc>
                <a:tc>
                  <a:txBody>
                    <a:bodyPr/>
                    <a:lstStyle/>
                    <a:p>
                      <a:r>
                        <a:rPr lang="en-US"/>
                        <a:t>2</a:t>
                      </a:r>
                    </a:p>
                  </a:txBody>
                  <a:tcPr/>
                </a:tc>
                <a:extLst>
                  <a:ext uri="{0D108BD9-81ED-4DB2-BD59-A6C34878D82A}">
                    <a16:rowId xmlns:a16="http://schemas.microsoft.com/office/drawing/2014/main" val="2387074421"/>
                  </a:ext>
                </a:extLst>
              </a:tr>
              <a:tr h="370840">
                <a:tc>
                  <a:txBody>
                    <a:bodyPr/>
                    <a:lstStyle/>
                    <a:p>
                      <a:r>
                        <a:rPr lang="en-US"/>
                        <a:t>abc</a:t>
                      </a:r>
                    </a:p>
                  </a:txBody>
                  <a:tcPr/>
                </a:tc>
                <a:tc>
                  <a:txBody>
                    <a:bodyPr/>
                    <a:lstStyle/>
                    <a:p>
                      <a:r>
                        <a:rPr lang="en-US"/>
                        <a:t>1</a:t>
                      </a:r>
                    </a:p>
                  </a:txBody>
                  <a:tcPr/>
                </a:tc>
                <a:extLst>
                  <a:ext uri="{0D108BD9-81ED-4DB2-BD59-A6C34878D82A}">
                    <a16:rowId xmlns:a16="http://schemas.microsoft.com/office/drawing/2014/main" val="2276141442"/>
                  </a:ext>
                </a:extLst>
              </a:tr>
            </a:tbl>
          </a:graphicData>
        </a:graphic>
      </p:graphicFrame>
      <p:sp>
        <p:nvSpPr>
          <p:cNvPr id="7" name="Arrow: Right 6">
            <a:extLst>
              <a:ext uri="{FF2B5EF4-FFF2-40B4-BE49-F238E27FC236}">
                <a16:creationId xmlns:a16="http://schemas.microsoft.com/office/drawing/2014/main" id="{0EEFE74C-B3CC-C10E-2675-F77BA0D61690}"/>
              </a:ext>
            </a:extLst>
          </p:cNvPr>
          <p:cNvSpPr/>
          <p:nvPr/>
        </p:nvSpPr>
        <p:spPr>
          <a:xfrm>
            <a:off x="7293935" y="3923414"/>
            <a:ext cx="1360968" cy="36150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CB785D-E5DA-D571-7661-C16CB5DB07AB}"/>
              </a:ext>
            </a:extLst>
          </p:cNvPr>
          <p:cNvSpPr txBox="1"/>
          <p:nvPr/>
        </p:nvSpPr>
        <p:spPr>
          <a:xfrm>
            <a:off x="1566119" y="3167223"/>
            <a:ext cx="2028161" cy="1200329"/>
          </a:xfrm>
          <a:prstGeom prst="rect">
            <a:avLst/>
          </a:prstGeom>
          <a:noFill/>
        </p:spPr>
        <p:txBody>
          <a:bodyPr wrap="square">
            <a:spAutoFit/>
          </a:bodyPr>
          <a:lstStyle/>
          <a:p>
            <a:r>
              <a:rPr lang="en-US" sz="3600"/>
              <a:t>ordinal encode</a:t>
            </a:r>
          </a:p>
        </p:txBody>
      </p:sp>
    </p:spTree>
    <p:extLst>
      <p:ext uri="{BB962C8B-B14F-4D97-AF65-F5344CB8AC3E}">
        <p14:creationId xmlns:p14="http://schemas.microsoft.com/office/powerpoint/2010/main" val="19568928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categorical</a:t>
            </a:r>
          </a:p>
        </p:txBody>
      </p:sp>
      <p:sp>
        <p:nvSpPr>
          <p:cNvPr id="44" name="TextBox 43">
            <a:extLst>
              <a:ext uri="{FF2B5EF4-FFF2-40B4-BE49-F238E27FC236}">
                <a16:creationId xmlns:a16="http://schemas.microsoft.com/office/drawing/2014/main" id="{6557D923-731C-B901-61E1-491AA9916984}"/>
              </a:ext>
            </a:extLst>
          </p:cNvPr>
          <p:cNvSpPr txBox="1"/>
          <p:nvPr/>
        </p:nvSpPr>
        <p:spPr>
          <a:xfrm>
            <a:off x="619442" y="1098951"/>
            <a:ext cx="5516254" cy="646331"/>
          </a:xfrm>
          <a:prstGeom prst="rect">
            <a:avLst/>
          </a:prstGeom>
          <a:noFill/>
        </p:spPr>
        <p:txBody>
          <a:bodyPr wrap="none" rtlCol="0">
            <a:spAutoFit/>
          </a:bodyPr>
          <a:lstStyle/>
          <a:p>
            <a:r>
              <a:rPr lang="en-US"/>
              <a:t>Dạng categorical nên được encode: count encode</a:t>
            </a:r>
          </a:p>
          <a:p>
            <a:r>
              <a:rPr lang="en-US"/>
              <a:t>Khi feature mang tính </a:t>
            </a:r>
            <a:r>
              <a:rPr lang="en-US">
                <a:solidFill>
                  <a:srgbClr val="FF0000"/>
                </a:solidFill>
              </a:rPr>
              <a:t>tần suất </a:t>
            </a:r>
          </a:p>
        </p:txBody>
      </p:sp>
      <p:graphicFrame>
        <p:nvGraphicFramePr>
          <p:cNvPr id="4" name="Table 4">
            <a:extLst>
              <a:ext uri="{FF2B5EF4-FFF2-40B4-BE49-F238E27FC236}">
                <a16:creationId xmlns:a16="http://schemas.microsoft.com/office/drawing/2014/main" id="{F0A8D644-B4CB-98A6-989D-E3EA230AD71F}"/>
              </a:ext>
            </a:extLst>
          </p:cNvPr>
          <p:cNvGraphicFramePr>
            <a:graphicFrameLocks noGrp="1"/>
          </p:cNvGraphicFramePr>
          <p:nvPr>
            <p:extLst>
              <p:ext uri="{D42A27DB-BD31-4B8C-83A1-F6EECF244321}">
                <p14:modId xmlns:p14="http://schemas.microsoft.com/office/powerpoint/2010/main" val="2254049041"/>
              </p:ext>
            </p:extLst>
          </p:nvPr>
        </p:nvGraphicFramePr>
        <p:xfrm>
          <a:off x="4003414" y="2714959"/>
          <a:ext cx="2673834" cy="2123440"/>
        </p:xfrm>
        <a:graphic>
          <a:graphicData uri="http://schemas.openxmlformats.org/drawingml/2006/table">
            <a:tbl>
              <a:tblPr firstRow="1" bandRow="1">
                <a:tableStyleId>{5C22544A-7EE6-4342-B048-85BDC9FD1C3A}</a:tableStyleId>
              </a:tblPr>
              <a:tblGrid>
                <a:gridCol w="891278">
                  <a:extLst>
                    <a:ext uri="{9D8B030D-6E8A-4147-A177-3AD203B41FA5}">
                      <a16:colId xmlns:a16="http://schemas.microsoft.com/office/drawing/2014/main" val="2902343824"/>
                    </a:ext>
                  </a:extLst>
                </a:gridCol>
                <a:gridCol w="891278">
                  <a:extLst>
                    <a:ext uri="{9D8B030D-6E8A-4147-A177-3AD203B41FA5}">
                      <a16:colId xmlns:a16="http://schemas.microsoft.com/office/drawing/2014/main" val="2776877570"/>
                    </a:ext>
                  </a:extLst>
                </a:gridCol>
                <a:gridCol w="891278">
                  <a:extLst>
                    <a:ext uri="{9D8B030D-6E8A-4147-A177-3AD203B41FA5}">
                      <a16:colId xmlns:a16="http://schemas.microsoft.com/office/drawing/2014/main" val="757122198"/>
                    </a:ext>
                  </a:extLst>
                </a:gridCol>
              </a:tblGrid>
              <a:tr h="370840">
                <a:tc>
                  <a:txBody>
                    <a:bodyPr/>
                    <a:lstStyle/>
                    <a:p>
                      <a:r>
                        <a:rPr lang="en-US"/>
                        <a:t>CIF</a:t>
                      </a:r>
                    </a:p>
                  </a:txBody>
                  <a:tcPr/>
                </a:tc>
                <a:tc>
                  <a:txBody>
                    <a:bodyPr/>
                    <a:lstStyle/>
                    <a:p>
                      <a:r>
                        <a:rPr lang="en-US"/>
                        <a:t>Chi nhánh</a:t>
                      </a:r>
                    </a:p>
                  </a:txBody>
                  <a:tcPr/>
                </a:tc>
                <a:tc>
                  <a:txBody>
                    <a:bodyPr/>
                    <a:lstStyle/>
                    <a:p>
                      <a:r>
                        <a:rPr lang="en-US"/>
                        <a:t>Rời bỏ</a:t>
                      </a:r>
                    </a:p>
                  </a:txBody>
                  <a:tcPr/>
                </a:tc>
                <a:extLst>
                  <a:ext uri="{0D108BD9-81ED-4DB2-BD59-A6C34878D82A}">
                    <a16:rowId xmlns:a16="http://schemas.microsoft.com/office/drawing/2014/main" val="1613937654"/>
                  </a:ext>
                </a:extLst>
              </a:tr>
              <a:tr h="370840">
                <a:tc>
                  <a:txBody>
                    <a:bodyPr/>
                    <a:lstStyle/>
                    <a:p>
                      <a:r>
                        <a:rPr lang="en-US"/>
                        <a:t>xxx</a:t>
                      </a:r>
                    </a:p>
                  </a:txBody>
                  <a:tcPr/>
                </a:tc>
                <a:tc>
                  <a:txBody>
                    <a:bodyPr/>
                    <a:lstStyle/>
                    <a:p>
                      <a:r>
                        <a:rPr lang="en-US"/>
                        <a:t>CN HN</a:t>
                      </a:r>
                    </a:p>
                  </a:txBody>
                  <a:tcPr/>
                </a:tc>
                <a:tc>
                  <a:txBody>
                    <a:bodyPr/>
                    <a:lstStyle/>
                    <a:p>
                      <a:r>
                        <a:rPr lang="en-US"/>
                        <a:t>0</a:t>
                      </a:r>
                    </a:p>
                  </a:txBody>
                  <a:tcPr/>
                </a:tc>
                <a:extLst>
                  <a:ext uri="{0D108BD9-81ED-4DB2-BD59-A6C34878D82A}">
                    <a16:rowId xmlns:a16="http://schemas.microsoft.com/office/drawing/2014/main" val="3673118109"/>
                  </a:ext>
                </a:extLst>
              </a:tr>
              <a:tr h="370840">
                <a:tc>
                  <a:txBody>
                    <a:bodyPr/>
                    <a:lstStyle/>
                    <a:p>
                      <a:r>
                        <a:rPr lang="en-US"/>
                        <a:t>yyy</a:t>
                      </a:r>
                    </a:p>
                  </a:txBody>
                  <a:tcPr/>
                </a:tc>
                <a:tc>
                  <a:txBody>
                    <a:bodyPr/>
                    <a:lstStyle/>
                    <a:p>
                      <a:r>
                        <a:rPr lang="en-US"/>
                        <a:t>CN 1</a:t>
                      </a:r>
                    </a:p>
                  </a:txBody>
                  <a:tcPr/>
                </a:tc>
                <a:tc>
                  <a:txBody>
                    <a:bodyPr/>
                    <a:lstStyle/>
                    <a:p>
                      <a:r>
                        <a:rPr lang="en-US"/>
                        <a:t>1</a:t>
                      </a:r>
                    </a:p>
                  </a:txBody>
                  <a:tcPr/>
                </a:tc>
                <a:extLst>
                  <a:ext uri="{0D108BD9-81ED-4DB2-BD59-A6C34878D82A}">
                    <a16:rowId xmlns:a16="http://schemas.microsoft.com/office/drawing/2014/main" val="1962595184"/>
                  </a:ext>
                </a:extLst>
              </a:tr>
              <a:tr h="370840">
                <a:tc>
                  <a:txBody>
                    <a:bodyPr/>
                    <a:lstStyle/>
                    <a:p>
                      <a:r>
                        <a:rPr lang="en-US"/>
                        <a:t>zzz</a:t>
                      </a:r>
                    </a:p>
                  </a:txBody>
                  <a:tcPr/>
                </a:tc>
                <a:tc>
                  <a:txBody>
                    <a:bodyPr/>
                    <a:lstStyle/>
                    <a:p>
                      <a:r>
                        <a:rPr lang="en-US"/>
                        <a:t>CN 1</a:t>
                      </a:r>
                    </a:p>
                  </a:txBody>
                  <a:tcPr/>
                </a:tc>
                <a:tc>
                  <a:txBody>
                    <a:bodyPr/>
                    <a:lstStyle/>
                    <a:p>
                      <a:r>
                        <a:rPr lang="en-US"/>
                        <a:t>1</a:t>
                      </a:r>
                    </a:p>
                  </a:txBody>
                  <a:tcPr/>
                </a:tc>
                <a:extLst>
                  <a:ext uri="{0D108BD9-81ED-4DB2-BD59-A6C34878D82A}">
                    <a16:rowId xmlns:a16="http://schemas.microsoft.com/office/drawing/2014/main" val="2387074421"/>
                  </a:ext>
                </a:extLst>
              </a:tr>
              <a:tr h="370840">
                <a:tc>
                  <a:txBody>
                    <a:bodyPr/>
                    <a:lstStyle/>
                    <a:p>
                      <a:r>
                        <a:rPr lang="en-US"/>
                        <a:t>abc</a:t>
                      </a:r>
                    </a:p>
                  </a:txBody>
                  <a:tcPr/>
                </a:tc>
                <a:tc>
                  <a:txBody>
                    <a:bodyPr/>
                    <a:lstStyle/>
                    <a:p>
                      <a:r>
                        <a:rPr lang="en-US"/>
                        <a:t>CN </a:t>
                      </a:r>
                      <a:r>
                        <a:rPr lang="en-US" smtClean="0"/>
                        <a:t>HN</a:t>
                      </a:r>
                      <a:endParaRPr lang="en-US"/>
                    </a:p>
                  </a:txBody>
                  <a:tcPr/>
                </a:tc>
                <a:tc>
                  <a:txBody>
                    <a:bodyPr/>
                    <a:lstStyle/>
                    <a:p>
                      <a:r>
                        <a:rPr lang="en-US"/>
                        <a:t>1</a:t>
                      </a:r>
                    </a:p>
                  </a:txBody>
                  <a:tcPr/>
                </a:tc>
                <a:extLst>
                  <a:ext uri="{0D108BD9-81ED-4DB2-BD59-A6C34878D82A}">
                    <a16:rowId xmlns:a16="http://schemas.microsoft.com/office/drawing/2014/main" val="2276141442"/>
                  </a:ext>
                </a:extLst>
              </a:tr>
            </a:tbl>
          </a:graphicData>
        </a:graphic>
      </p:graphicFrame>
      <p:graphicFrame>
        <p:nvGraphicFramePr>
          <p:cNvPr id="5" name="Table 4">
            <a:extLst>
              <a:ext uri="{FF2B5EF4-FFF2-40B4-BE49-F238E27FC236}">
                <a16:creationId xmlns:a16="http://schemas.microsoft.com/office/drawing/2014/main" id="{FB9A13D6-357B-8176-F3F8-E2B836C23AB7}"/>
              </a:ext>
            </a:extLst>
          </p:cNvPr>
          <p:cNvGraphicFramePr>
            <a:graphicFrameLocks noGrp="1"/>
          </p:cNvGraphicFramePr>
          <p:nvPr>
            <p:extLst>
              <p:ext uri="{D42A27DB-BD31-4B8C-83A1-F6EECF244321}">
                <p14:modId xmlns:p14="http://schemas.microsoft.com/office/powerpoint/2010/main" val="1862193201"/>
              </p:ext>
            </p:extLst>
          </p:nvPr>
        </p:nvGraphicFramePr>
        <p:xfrm>
          <a:off x="8537950" y="2714959"/>
          <a:ext cx="1763525" cy="2123440"/>
        </p:xfrm>
        <a:graphic>
          <a:graphicData uri="http://schemas.openxmlformats.org/drawingml/2006/table">
            <a:tbl>
              <a:tblPr firstRow="1" bandRow="1">
                <a:tableStyleId>{5C22544A-7EE6-4342-B048-85BDC9FD1C3A}</a:tableStyleId>
              </a:tblPr>
              <a:tblGrid>
                <a:gridCol w="765543">
                  <a:extLst>
                    <a:ext uri="{9D8B030D-6E8A-4147-A177-3AD203B41FA5}">
                      <a16:colId xmlns:a16="http://schemas.microsoft.com/office/drawing/2014/main" val="1741664811"/>
                    </a:ext>
                  </a:extLst>
                </a:gridCol>
                <a:gridCol w="997982">
                  <a:extLst>
                    <a:ext uri="{9D8B030D-6E8A-4147-A177-3AD203B41FA5}">
                      <a16:colId xmlns:a16="http://schemas.microsoft.com/office/drawing/2014/main" val="2776877570"/>
                    </a:ext>
                  </a:extLst>
                </a:gridCol>
              </a:tblGrid>
              <a:tr h="370840">
                <a:tc>
                  <a:txBody>
                    <a:bodyPr/>
                    <a:lstStyle/>
                    <a:p>
                      <a:r>
                        <a:rPr lang="en-US"/>
                        <a:t>CIF</a:t>
                      </a:r>
                    </a:p>
                  </a:txBody>
                  <a:tcPr/>
                </a:tc>
                <a:tc>
                  <a:txBody>
                    <a:bodyPr/>
                    <a:lstStyle/>
                    <a:p>
                      <a:r>
                        <a:rPr lang="en-US"/>
                        <a:t>Chi</a:t>
                      </a:r>
                      <a:br>
                        <a:rPr lang="en-US"/>
                      </a:br>
                      <a:r>
                        <a:rPr lang="en-US"/>
                        <a:t>nhánh</a:t>
                      </a:r>
                    </a:p>
                  </a:txBody>
                  <a:tcPr/>
                </a:tc>
                <a:extLst>
                  <a:ext uri="{0D108BD9-81ED-4DB2-BD59-A6C34878D82A}">
                    <a16:rowId xmlns:a16="http://schemas.microsoft.com/office/drawing/2014/main" val="1613937654"/>
                  </a:ext>
                </a:extLst>
              </a:tr>
              <a:tr h="370840">
                <a:tc>
                  <a:txBody>
                    <a:bodyPr/>
                    <a:lstStyle/>
                    <a:p>
                      <a:r>
                        <a:rPr lang="en-US"/>
                        <a:t>xxx</a:t>
                      </a:r>
                    </a:p>
                  </a:txBody>
                  <a:tcPr/>
                </a:tc>
                <a:tc>
                  <a:txBody>
                    <a:bodyPr/>
                    <a:lstStyle/>
                    <a:p>
                      <a:r>
                        <a:rPr lang="en-US"/>
                        <a:t>1</a:t>
                      </a:r>
                    </a:p>
                  </a:txBody>
                  <a:tcPr/>
                </a:tc>
                <a:extLst>
                  <a:ext uri="{0D108BD9-81ED-4DB2-BD59-A6C34878D82A}">
                    <a16:rowId xmlns:a16="http://schemas.microsoft.com/office/drawing/2014/main" val="3673118109"/>
                  </a:ext>
                </a:extLst>
              </a:tr>
              <a:tr h="370840">
                <a:tc>
                  <a:txBody>
                    <a:bodyPr/>
                    <a:lstStyle/>
                    <a:p>
                      <a:r>
                        <a:rPr lang="en-US"/>
                        <a:t>yyy</a:t>
                      </a:r>
                    </a:p>
                  </a:txBody>
                  <a:tcPr/>
                </a:tc>
                <a:tc>
                  <a:txBody>
                    <a:bodyPr/>
                    <a:lstStyle/>
                    <a:p>
                      <a:r>
                        <a:rPr lang="en-US"/>
                        <a:t>2</a:t>
                      </a:r>
                    </a:p>
                  </a:txBody>
                  <a:tcPr/>
                </a:tc>
                <a:extLst>
                  <a:ext uri="{0D108BD9-81ED-4DB2-BD59-A6C34878D82A}">
                    <a16:rowId xmlns:a16="http://schemas.microsoft.com/office/drawing/2014/main" val="1962595184"/>
                  </a:ext>
                </a:extLst>
              </a:tr>
              <a:tr h="370840">
                <a:tc>
                  <a:txBody>
                    <a:bodyPr/>
                    <a:lstStyle/>
                    <a:p>
                      <a:r>
                        <a:rPr lang="en-US"/>
                        <a:t>zzz</a:t>
                      </a:r>
                    </a:p>
                  </a:txBody>
                  <a:tcPr/>
                </a:tc>
                <a:tc>
                  <a:txBody>
                    <a:bodyPr/>
                    <a:lstStyle/>
                    <a:p>
                      <a:r>
                        <a:rPr lang="en-US"/>
                        <a:t>2</a:t>
                      </a:r>
                    </a:p>
                  </a:txBody>
                  <a:tcPr/>
                </a:tc>
                <a:extLst>
                  <a:ext uri="{0D108BD9-81ED-4DB2-BD59-A6C34878D82A}">
                    <a16:rowId xmlns:a16="http://schemas.microsoft.com/office/drawing/2014/main" val="2387074421"/>
                  </a:ext>
                </a:extLst>
              </a:tr>
              <a:tr h="370840">
                <a:tc>
                  <a:txBody>
                    <a:bodyPr/>
                    <a:lstStyle/>
                    <a:p>
                      <a:r>
                        <a:rPr lang="en-US"/>
                        <a:t>abc</a:t>
                      </a:r>
                    </a:p>
                  </a:txBody>
                  <a:tcPr/>
                </a:tc>
                <a:tc>
                  <a:txBody>
                    <a:bodyPr/>
                    <a:lstStyle/>
                    <a:p>
                      <a:r>
                        <a:rPr lang="en-US"/>
                        <a:t>1</a:t>
                      </a:r>
                    </a:p>
                  </a:txBody>
                  <a:tcPr/>
                </a:tc>
                <a:extLst>
                  <a:ext uri="{0D108BD9-81ED-4DB2-BD59-A6C34878D82A}">
                    <a16:rowId xmlns:a16="http://schemas.microsoft.com/office/drawing/2014/main" val="2276141442"/>
                  </a:ext>
                </a:extLst>
              </a:tr>
            </a:tbl>
          </a:graphicData>
        </a:graphic>
      </p:graphicFrame>
      <p:sp>
        <p:nvSpPr>
          <p:cNvPr id="7" name="Arrow: Right 6">
            <a:extLst>
              <a:ext uri="{FF2B5EF4-FFF2-40B4-BE49-F238E27FC236}">
                <a16:creationId xmlns:a16="http://schemas.microsoft.com/office/drawing/2014/main" id="{0EEFE74C-B3CC-C10E-2675-F77BA0D61690}"/>
              </a:ext>
            </a:extLst>
          </p:cNvPr>
          <p:cNvSpPr/>
          <p:nvPr/>
        </p:nvSpPr>
        <p:spPr>
          <a:xfrm>
            <a:off x="6772940" y="3870252"/>
            <a:ext cx="1360968" cy="36150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CB785D-E5DA-D571-7661-C16CB5DB07AB}"/>
              </a:ext>
            </a:extLst>
          </p:cNvPr>
          <p:cNvSpPr txBox="1"/>
          <p:nvPr/>
        </p:nvSpPr>
        <p:spPr>
          <a:xfrm>
            <a:off x="1566119" y="3167223"/>
            <a:ext cx="2028161" cy="1200329"/>
          </a:xfrm>
          <a:prstGeom prst="rect">
            <a:avLst/>
          </a:prstGeom>
          <a:noFill/>
        </p:spPr>
        <p:txBody>
          <a:bodyPr wrap="square">
            <a:spAutoFit/>
          </a:bodyPr>
          <a:lstStyle/>
          <a:p>
            <a:r>
              <a:rPr lang="en-US" sz="3600"/>
              <a:t>count encode</a:t>
            </a:r>
          </a:p>
        </p:txBody>
      </p:sp>
    </p:spTree>
    <p:extLst>
      <p:ext uri="{BB962C8B-B14F-4D97-AF65-F5344CB8AC3E}">
        <p14:creationId xmlns:p14="http://schemas.microsoft.com/office/powerpoint/2010/main" val="37109770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crossed</a:t>
            </a:r>
          </a:p>
        </p:txBody>
      </p:sp>
      <p:sp>
        <p:nvSpPr>
          <p:cNvPr id="14" name="TextBox 13">
            <a:extLst>
              <a:ext uri="{FF2B5EF4-FFF2-40B4-BE49-F238E27FC236}">
                <a16:creationId xmlns:a16="http://schemas.microsoft.com/office/drawing/2014/main" id="{C1488646-30DA-1CC5-77BB-B253E813BF50}"/>
              </a:ext>
            </a:extLst>
          </p:cNvPr>
          <p:cNvSpPr txBox="1"/>
          <p:nvPr/>
        </p:nvSpPr>
        <p:spPr>
          <a:xfrm>
            <a:off x="1879523" y="1659428"/>
            <a:ext cx="2146742" cy="646331"/>
          </a:xfrm>
          <a:prstGeom prst="rect">
            <a:avLst/>
          </a:prstGeom>
          <a:noFill/>
        </p:spPr>
        <p:txBody>
          <a:bodyPr wrap="none" rtlCol="0">
            <a:spAutoFit/>
          </a:bodyPr>
          <a:lstStyle/>
          <a:p>
            <a:pPr algn="ctr"/>
            <a:r>
              <a:rPr lang="en-US"/>
              <a:t>Question 1?</a:t>
            </a:r>
            <a:br>
              <a:rPr lang="en-US"/>
            </a:br>
            <a:r>
              <a:rPr lang="en-US"/>
              <a:t>Vẽ đường phân lớp</a:t>
            </a:r>
          </a:p>
        </p:txBody>
      </p:sp>
      <p:pic>
        <p:nvPicPr>
          <p:cNvPr id="16" name="Picture 15">
            <a:extLst>
              <a:ext uri="{FF2B5EF4-FFF2-40B4-BE49-F238E27FC236}">
                <a16:creationId xmlns:a16="http://schemas.microsoft.com/office/drawing/2014/main" id="{1A20A969-DE42-C93F-2583-55C0850854C4}"/>
              </a:ext>
            </a:extLst>
          </p:cNvPr>
          <p:cNvPicPr>
            <a:picLocks noChangeAspect="1"/>
          </p:cNvPicPr>
          <p:nvPr/>
        </p:nvPicPr>
        <p:blipFill>
          <a:blip r:embed="rId2"/>
          <a:stretch>
            <a:fillRect/>
          </a:stretch>
        </p:blipFill>
        <p:spPr>
          <a:xfrm>
            <a:off x="1714817" y="2472623"/>
            <a:ext cx="2552700" cy="2581275"/>
          </a:xfrm>
          <a:prstGeom prst="rect">
            <a:avLst/>
          </a:prstGeom>
        </p:spPr>
      </p:pic>
      <p:sp>
        <p:nvSpPr>
          <p:cNvPr id="17" name="TextBox 16">
            <a:extLst>
              <a:ext uri="{FF2B5EF4-FFF2-40B4-BE49-F238E27FC236}">
                <a16:creationId xmlns:a16="http://schemas.microsoft.com/office/drawing/2014/main" id="{3D4C8186-2EDD-7F54-50E1-900948E64E28}"/>
              </a:ext>
            </a:extLst>
          </p:cNvPr>
          <p:cNvSpPr txBox="1"/>
          <p:nvPr/>
        </p:nvSpPr>
        <p:spPr>
          <a:xfrm>
            <a:off x="2833648" y="2569847"/>
            <a:ext cx="910827" cy="307777"/>
          </a:xfrm>
          <a:prstGeom prst="rect">
            <a:avLst/>
          </a:prstGeom>
          <a:noFill/>
        </p:spPr>
        <p:txBody>
          <a:bodyPr wrap="none" rtlCol="0">
            <a:spAutoFit/>
          </a:bodyPr>
          <a:lstStyle/>
          <a:p>
            <a:r>
              <a:rPr lang="en-US" sz="1400">
                <a:solidFill>
                  <a:srgbClr val="C00000"/>
                </a:solidFill>
              </a:rPr>
              <a:t>dùng thẻ</a:t>
            </a:r>
          </a:p>
        </p:txBody>
      </p:sp>
      <p:sp>
        <p:nvSpPr>
          <p:cNvPr id="18" name="TextBox 17">
            <a:extLst>
              <a:ext uri="{FF2B5EF4-FFF2-40B4-BE49-F238E27FC236}">
                <a16:creationId xmlns:a16="http://schemas.microsoft.com/office/drawing/2014/main" id="{E2440DAC-3DEE-4DA0-283A-84B8592615DE}"/>
              </a:ext>
            </a:extLst>
          </p:cNvPr>
          <p:cNvSpPr txBox="1"/>
          <p:nvPr/>
        </p:nvSpPr>
        <p:spPr>
          <a:xfrm>
            <a:off x="1714817" y="4781124"/>
            <a:ext cx="1481496" cy="307777"/>
          </a:xfrm>
          <a:prstGeom prst="rect">
            <a:avLst/>
          </a:prstGeom>
          <a:noFill/>
        </p:spPr>
        <p:txBody>
          <a:bodyPr wrap="none" rtlCol="0">
            <a:spAutoFit/>
          </a:bodyPr>
          <a:lstStyle/>
          <a:p>
            <a:r>
              <a:rPr lang="en-US" sz="1400">
                <a:solidFill>
                  <a:srgbClr val="C00000"/>
                </a:solidFill>
              </a:rPr>
              <a:t>Không dùng thẻ</a:t>
            </a:r>
          </a:p>
        </p:txBody>
      </p:sp>
      <p:cxnSp>
        <p:nvCxnSpPr>
          <p:cNvPr id="20" name="Straight Connector 19">
            <a:extLst>
              <a:ext uri="{FF2B5EF4-FFF2-40B4-BE49-F238E27FC236}">
                <a16:creationId xmlns:a16="http://schemas.microsoft.com/office/drawing/2014/main" id="{E5A7A977-1075-9FD5-88AA-3B4201EE7968}"/>
              </a:ext>
            </a:extLst>
          </p:cNvPr>
          <p:cNvCxnSpPr/>
          <p:nvPr/>
        </p:nvCxnSpPr>
        <p:spPr>
          <a:xfrm>
            <a:off x="1886268" y="2645678"/>
            <a:ext cx="2257425" cy="228933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67FC5C-2C39-4D68-0D0E-16A7C98237EF}"/>
              </a:ext>
            </a:extLst>
          </p:cNvPr>
          <p:cNvSpPr txBox="1"/>
          <p:nvPr/>
        </p:nvSpPr>
        <p:spPr>
          <a:xfrm rot="16200000">
            <a:off x="1035785" y="3801086"/>
            <a:ext cx="1050288" cy="307777"/>
          </a:xfrm>
          <a:prstGeom prst="rect">
            <a:avLst/>
          </a:prstGeom>
          <a:noFill/>
        </p:spPr>
        <p:txBody>
          <a:bodyPr wrap="none" rtlCol="0">
            <a:spAutoFit/>
          </a:bodyPr>
          <a:lstStyle/>
          <a:p>
            <a:r>
              <a:rPr lang="en-US" sz="1400"/>
              <a:t>mức lương</a:t>
            </a:r>
          </a:p>
        </p:txBody>
      </p:sp>
      <p:sp>
        <p:nvSpPr>
          <p:cNvPr id="22" name="TextBox 21">
            <a:extLst>
              <a:ext uri="{FF2B5EF4-FFF2-40B4-BE49-F238E27FC236}">
                <a16:creationId xmlns:a16="http://schemas.microsoft.com/office/drawing/2014/main" id="{98A8D337-D267-096C-6058-EF606F71D880}"/>
              </a:ext>
            </a:extLst>
          </p:cNvPr>
          <p:cNvSpPr txBox="1"/>
          <p:nvPr/>
        </p:nvSpPr>
        <p:spPr>
          <a:xfrm>
            <a:off x="2363199" y="5108068"/>
            <a:ext cx="1205779" cy="307777"/>
          </a:xfrm>
          <a:prstGeom prst="rect">
            <a:avLst/>
          </a:prstGeom>
          <a:noFill/>
        </p:spPr>
        <p:txBody>
          <a:bodyPr wrap="none" rtlCol="0">
            <a:spAutoFit/>
          </a:bodyPr>
          <a:lstStyle/>
          <a:p>
            <a:r>
              <a:rPr lang="en-US" sz="1400"/>
              <a:t>tần suất iPay</a:t>
            </a:r>
          </a:p>
        </p:txBody>
      </p:sp>
      <p:pic>
        <p:nvPicPr>
          <p:cNvPr id="24" name="Picture 23">
            <a:extLst>
              <a:ext uri="{FF2B5EF4-FFF2-40B4-BE49-F238E27FC236}">
                <a16:creationId xmlns:a16="http://schemas.microsoft.com/office/drawing/2014/main" id="{95353425-4F0D-7D3D-A210-C9A4FB1C6F7A}"/>
              </a:ext>
            </a:extLst>
          </p:cNvPr>
          <p:cNvPicPr>
            <a:picLocks noChangeAspect="1"/>
          </p:cNvPicPr>
          <p:nvPr/>
        </p:nvPicPr>
        <p:blipFill>
          <a:blip r:embed="rId3"/>
          <a:stretch>
            <a:fillRect/>
          </a:stretch>
        </p:blipFill>
        <p:spPr>
          <a:xfrm>
            <a:off x="8096289" y="2472623"/>
            <a:ext cx="2524125" cy="2533650"/>
          </a:xfrm>
          <a:prstGeom prst="rect">
            <a:avLst/>
          </a:prstGeom>
        </p:spPr>
      </p:pic>
      <p:sp>
        <p:nvSpPr>
          <p:cNvPr id="25" name="TextBox 24">
            <a:extLst>
              <a:ext uri="{FF2B5EF4-FFF2-40B4-BE49-F238E27FC236}">
                <a16:creationId xmlns:a16="http://schemas.microsoft.com/office/drawing/2014/main" id="{CA44636F-E887-C7C3-A0F6-2E42138E195D}"/>
              </a:ext>
            </a:extLst>
          </p:cNvPr>
          <p:cNvSpPr txBox="1"/>
          <p:nvPr/>
        </p:nvSpPr>
        <p:spPr>
          <a:xfrm>
            <a:off x="8165737" y="1659427"/>
            <a:ext cx="2146742" cy="646331"/>
          </a:xfrm>
          <a:prstGeom prst="rect">
            <a:avLst/>
          </a:prstGeom>
          <a:noFill/>
        </p:spPr>
        <p:txBody>
          <a:bodyPr wrap="none" rtlCol="0">
            <a:spAutoFit/>
          </a:bodyPr>
          <a:lstStyle/>
          <a:p>
            <a:pPr algn="ctr"/>
            <a:r>
              <a:rPr lang="en-US"/>
              <a:t>Question 2?</a:t>
            </a:r>
            <a:br>
              <a:rPr lang="en-US"/>
            </a:br>
            <a:r>
              <a:rPr lang="en-US"/>
              <a:t>Vẽ đường phân lớp</a:t>
            </a:r>
          </a:p>
        </p:txBody>
      </p:sp>
      <p:sp>
        <p:nvSpPr>
          <p:cNvPr id="26" name="TextBox 25">
            <a:extLst>
              <a:ext uri="{FF2B5EF4-FFF2-40B4-BE49-F238E27FC236}">
                <a16:creationId xmlns:a16="http://schemas.microsoft.com/office/drawing/2014/main" id="{71A8FA60-F0F7-7279-1202-0D9113E5AE60}"/>
              </a:ext>
            </a:extLst>
          </p:cNvPr>
          <p:cNvSpPr txBox="1"/>
          <p:nvPr/>
        </p:nvSpPr>
        <p:spPr>
          <a:xfrm>
            <a:off x="7711247" y="3554782"/>
            <a:ext cx="385042" cy="369332"/>
          </a:xfrm>
          <a:prstGeom prst="rect">
            <a:avLst/>
          </a:prstGeom>
          <a:noFill/>
        </p:spPr>
        <p:txBody>
          <a:bodyPr wrap="none" rtlCol="0">
            <a:spAutoFit/>
          </a:bodyPr>
          <a:lstStyle/>
          <a:p>
            <a:r>
              <a:rPr lang="en-US"/>
              <a:t>x1</a:t>
            </a:r>
          </a:p>
        </p:txBody>
      </p:sp>
      <p:sp>
        <p:nvSpPr>
          <p:cNvPr id="27" name="TextBox 26">
            <a:extLst>
              <a:ext uri="{FF2B5EF4-FFF2-40B4-BE49-F238E27FC236}">
                <a16:creationId xmlns:a16="http://schemas.microsoft.com/office/drawing/2014/main" id="{CCFD073E-7B9E-BDBF-AF35-280685964314}"/>
              </a:ext>
            </a:extLst>
          </p:cNvPr>
          <p:cNvSpPr txBox="1"/>
          <p:nvPr/>
        </p:nvSpPr>
        <p:spPr>
          <a:xfrm>
            <a:off x="9165830" y="5088901"/>
            <a:ext cx="418704" cy="369332"/>
          </a:xfrm>
          <a:prstGeom prst="rect">
            <a:avLst/>
          </a:prstGeom>
          <a:noFill/>
        </p:spPr>
        <p:txBody>
          <a:bodyPr wrap="none" rtlCol="0">
            <a:spAutoFit/>
          </a:bodyPr>
          <a:lstStyle/>
          <a:p>
            <a:r>
              <a:rPr lang="en-US"/>
              <a:t>x2</a:t>
            </a:r>
          </a:p>
        </p:txBody>
      </p:sp>
      <p:grpSp>
        <p:nvGrpSpPr>
          <p:cNvPr id="32" name="Group 31">
            <a:extLst>
              <a:ext uri="{FF2B5EF4-FFF2-40B4-BE49-F238E27FC236}">
                <a16:creationId xmlns:a16="http://schemas.microsoft.com/office/drawing/2014/main" id="{0B9B6F76-6D84-FD7C-33EB-F67C4D459572}"/>
              </a:ext>
            </a:extLst>
          </p:cNvPr>
          <p:cNvGrpSpPr/>
          <p:nvPr/>
        </p:nvGrpSpPr>
        <p:grpSpPr>
          <a:xfrm>
            <a:off x="8096289" y="2472623"/>
            <a:ext cx="2524125" cy="2616278"/>
            <a:chOff x="8096289" y="2472623"/>
            <a:chExt cx="2524125" cy="2616278"/>
          </a:xfrm>
        </p:grpSpPr>
        <p:cxnSp>
          <p:nvCxnSpPr>
            <p:cNvPr id="29" name="Straight Connector 28">
              <a:extLst>
                <a:ext uri="{FF2B5EF4-FFF2-40B4-BE49-F238E27FC236}">
                  <a16:creationId xmlns:a16="http://schemas.microsoft.com/office/drawing/2014/main" id="{B678961C-474B-8588-56AC-A905C17F49E5}"/>
                </a:ext>
              </a:extLst>
            </p:cNvPr>
            <p:cNvCxnSpPr>
              <a:stCxn id="24" idx="0"/>
              <a:endCxn id="27" idx="0"/>
            </p:cNvCxnSpPr>
            <p:nvPr/>
          </p:nvCxnSpPr>
          <p:spPr>
            <a:xfrm>
              <a:off x="9358352" y="2472623"/>
              <a:ext cx="16830" cy="26162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B0B7CB-4C0C-EBE4-070B-7E7C7C551328}"/>
                </a:ext>
              </a:extLst>
            </p:cNvPr>
            <p:cNvCxnSpPr>
              <a:stCxn id="24" idx="1"/>
              <a:endCxn id="24" idx="3"/>
            </p:cNvCxnSpPr>
            <p:nvPr/>
          </p:nvCxnSpPr>
          <p:spPr>
            <a:xfrm>
              <a:off x="8096289" y="3739448"/>
              <a:ext cx="25241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27C8C6F5-A062-E68A-CD47-6DEB11DB542E}"/>
              </a:ext>
            </a:extLst>
          </p:cNvPr>
          <p:cNvSpPr txBox="1"/>
          <p:nvPr/>
        </p:nvSpPr>
        <p:spPr>
          <a:xfrm>
            <a:off x="8281373" y="5635256"/>
            <a:ext cx="2170787" cy="369332"/>
          </a:xfrm>
          <a:prstGeom prst="rect">
            <a:avLst/>
          </a:prstGeom>
          <a:noFill/>
        </p:spPr>
        <p:txBody>
          <a:bodyPr wrap="none" rtlCol="0">
            <a:spAutoFit/>
          </a:bodyPr>
          <a:lstStyle/>
          <a:p>
            <a:r>
              <a:rPr lang="en-US"/>
              <a:t>Ý tưởng:  x3 = x1*x2</a:t>
            </a:r>
          </a:p>
        </p:txBody>
      </p:sp>
      <p:sp>
        <p:nvSpPr>
          <p:cNvPr id="34" name="TextBox 33">
            <a:extLst>
              <a:ext uri="{FF2B5EF4-FFF2-40B4-BE49-F238E27FC236}">
                <a16:creationId xmlns:a16="http://schemas.microsoft.com/office/drawing/2014/main" id="{143A062D-1A89-68F5-490C-8D774246B067}"/>
              </a:ext>
            </a:extLst>
          </p:cNvPr>
          <p:cNvSpPr txBox="1"/>
          <p:nvPr/>
        </p:nvSpPr>
        <p:spPr>
          <a:xfrm>
            <a:off x="10127748" y="2385172"/>
            <a:ext cx="788999" cy="369332"/>
          </a:xfrm>
          <a:prstGeom prst="rect">
            <a:avLst/>
          </a:prstGeom>
          <a:noFill/>
        </p:spPr>
        <p:txBody>
          <a:bodyPr wrap="none" rtlCol="0">
            <a:spAutoFit/>
          </a:bodyPr>
          <a:lstStyle/>
          <a:p>
            <a:r>
              <a:rPr lang="en-US">
                <a:solidFill>
                  <a:srgbClr val="C00000"/>
                </a:solidFill>
              </a:rPr>
              <a:t>x3 &gt; 0</a:t>
            </a:r>
          </a:p>
        </p:txBody>
      </p:sp>
      <p:sp>
        <p:nvSpPr>
          <p:cNvPr id="35" name="TextBox 34">
            <a:extLst>
              <a:ext uri="{FF2B5EF4-FFF2-40B4-BE49-F238E27FC236}">
                <a16:creationId xmlns:a16="http://schemas.microsoft.com/office/drawing/2014/main" id="{30FC274C-84FD-F230-1347-308A63EEF64B}"/>
              </a:ext>
            </a:extLst>
          </p:cNvPr>
          <p:cNvSpPr txBox="1"/>
          <p:nvPr/>
        </p:nvSpPr>
        <p:spPr>
          <a:xfrm>
            <a:off x="8012486" y="4719569"/>
            <a:ext cx="788999" cy="369332"/>
          </a:xfrm>
          <a:prstGeom prst="rect">
            <a:avLst/>
          </a:prstGeom>
          <a:noFill/>
        </p:spPr>
        <p:txBody>
          <a:bodyPr wrap="none" rtlCol="0">
            <a:spAutoFit/>
          </a:bodyPr>
          <a:lstStyle/>
          <a:p>
            <a:r>
              <a:rPr lang="en-US">
                <a:solidFill>
                  <a:srgbClr val="C00000"/>
                </a:solidFill>
              </a:rPr>
              <a:t>x3 &gt; 0</a:t>
            </a:r>
          </a:p>
        </p:txBody>
      </p:sp>
      <p:sp>
        <p:nvSpPr>
          <p:cNvPr id="36" name="TextBox 35">
            <a:extLst>
              <a:ext uri="{FF2B5EF4-FFF2-40B4-BE49-F238E27FC236}">
                <a16:creationId xmlns:a16="http://schemas.microsoft.com/office/drawing/2014/main" id="{4173E351-E2AD-83C1-4B38-41BCD76034D3}"/>
              </a:ext>
            </a:extLst>
          </p:cNvPr>
          <p:cNvSpPr txBox="1"/>
          <p:nvPr/>
        </p:nvSpPr>
        <p:spPr>
          <a:xfrm>
            <a:off x="8072007" y="2393209"/>
            <a:ext cx="788999" cy="369332"/>
          </a:xfrm>
          <a:prstGeom prst="rect">
            <a:avLst/>
          </a:prstGeom>
          <a:noFill/>
        </p:spPr>
        <p:txBody>
          <a:bodyPr wrap="none" rtlCol="0">
            <a:spAutoFit/>
          </a:bodyPr>
          <a:lstStyle/>
          <a:p>
            <a:r>
              <a:rPr lang="en-US">
                <a:solidFill>
                  <a:srgbClr val="C00000"/>
                </a:solidFill>
              </a:rPr>
              <a:t>x3 &lt; 0</a:t>
            </a:r>
          </a:p>
        </p:txBody>
      </p:sp>
      <p:sp>
        <p:nvSpPr>
          <p:cNvPr id="37" name="TextBox 36">
            <a:extLst>
              <a:ext uri="{FF2B5EF4-FFF2-40B4-BE49-F238E27FC236}">
                <a16:creationId xmlns:a16="http://schemas.microsoft.com/office/drawing/2014/main" id="{2776CF09-698F-7849-4E9B-2BBE17145DEF}"/>
              </a:ext>
            </a:extLst>
          </p:cNvPr>
          <p:cNvSpPr txBox="1"/>
          <p:nvPr/>
        </p:nvSpPr>
        <p:spPr>
          <a:xfrm>
            <a:off x="9813199" y="4750346"/>
            <a:ext cx="788999" cy="369332"/>
          </a:xfrm>
          <a:prstGeom prst="rect">
            <a:avLst/>
          </a:prstGeom>
          <a:noFill/>
        </p:spPr>
        <p:txBody>
          <a:bodyPr wrap="none" rtlCol="0">
            <a:spAutoFit/>
          </a:bodyPr>
          <a:lstStyle/>
          <a:p>
            <a:r>
              <a:rPr lang="en-US">
                <a:solidFill>
                  <a:srgbClr val="C00000"/>
                </a:solidFill>
              </a:rPr>
              <a:t>x3 &lt; 0</a:t>
            </a:r>
          </a:p>
        </p:txBody>
      </p:sp>
    </p:spTree>
    <p:extLst>
      <p:ext uri="{BB962C8B-B14F-4D97-AF65-F5344CB8AC3E}">
        <p14:creationId xmlns:p14="http://schemas.microsoft.com/office/powerpoint/2010/main" val="147689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3" grpId="0"/>
      <p:bldP spid="34" grpId="0"/>
      <p:bldP spid="35" grpId="0"/>
      <p:bldP spid="36" grpId="0"/>
      <p:bldP spid="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crossed</a:t>
            </a:r>
          </a:p>
        </p:txBody>
      </p:sp>
      <p:pic>
        <p:nvPicPr>
          <p:cNvPr id="10" name="Picture 9">
            <a:extLst>
              <a:ext uri="{FF2B5EF4-FFF2-40B4-BE49-F238E27FC236}">
                <a16:creationId xmlns:a16="http://schemas.microsoft.com/office/drawing/2014/main" id="{AD690184-D288-2CEF-D26B-7A15129DC373}"/>
              </a:ext>
            </a:extLst>
          </p:cNvPr>
          <p:cNvPicPr>
            <a:picLocks noChangeAspect="1"/>
          </p:cNvPicPr>
          <p:nvPr/>
        </p:nvPicPr>
        <p:blipFill>
          <a:blip r:embed="rId2"/>
          <a:stretch>
            <a:fillRect/>
          </a:stretch>
        </p:blipFill>
        <p:spPr>
          <a:xfrm>
            <a:off x="4262771" y="2004015"/>
            <a:ext cx="3924300" cy="3105150"/>
          </a:xfrm>
          <a:prstGeom prst="rect">
            <a:avLst/>
          </a:prstGeom>
        </p:spPr>
      </p:pic>
    </p:spTree>
    <p:extLst>
      <p:ext uri="{BB962C8B-B14F-4D97-AF65-F5344CB8AC3E}">
        <p14:creationId xmlns:p14="http://schemas.microsoft.com/office/powerpoint/2010/main" val="152750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5F643CF-1660-3BFA-4452-3F378931529C}"/>
              </a:ext>
            </a:extLst>
          </p:cNvPr>
          <p:cNvGrpSpPr/>
          <p:nvPr/>
        </p:nvGrpSpPr>
        <p:grpSpPr>
          <a:xfrm>
            <a:off x="1687705" y="2381250"/>
            <a:ext cx="8816590" cy="3467100"/>
            <a:chOff x="1824038" y="3105150"/>
            <a:chExt cx="8816590" cy="3467100"/>
          </a:xfrm>
        </p:grpSpPr>
        <p:pic>
          <p:nvPicPr>
            <p:cNvPr id="3" name="Picture 2">
              <a:extLst>
                <a:ext uri="{FF2B5EF4-FFF2-40B4-BE49-F238E27FC236}">
                  <a16:creationId xmlns:a16="http://schemas.microsoft.com/office/drawing/2014/main" id="{5443BDBF-D911-A152-D39F-9168BD1D2A01}"/>
                </a:ext>
              </a:extLst>
            </p:cNvPr>
            <p:cNvPicPr>
              <a:picLocks noChangeAspect="1"/>
            </p:cNvPicPr>
            <p:nvPr/>
          </p:nvPicPr>
          <p:blipFill>
            <a:blip r:embed="rId2"/>
            <a:stretch>
              <a:fillRect/>
            </a:stretch>
          </p:blipFill>
          <p:spPr>
            <a:xfrm>
              <a:off x="1824038" y="3105150"/>
              <a:ext cx="8816590" cy="3467100"/>
            </a:xfrm>
            <a:prstGeom prst="rect">
              <a:avLst/>
            </a:prstGeom>
          </p:spPr>
        </p:pic>
        <p:sp>
          <p:nvSpPr>
            <p:cNvPr id="4" name="Rectangle 3">
              <a:extLst>
                <a:ext uri="{FF2B5EF4-FFF2-40B4-BE49-F238E27FC236}">
                  <a16:creationId xmlns:a16="http://schemas.microsoft.com/office/drawing/2014/main" id="{DC3CA301-5411-59BA-56F6-CD2D26494014}"/>
                </a:ext>
              </a:extLst>
            </p:cNvPr>
            <p:cNvSpPr/>
            <p:nvPr/>
          </p:nvSpPr>
          <p:spPr>
            <a:xfrm>
              <a:off x="5410199" y="5362575"/>
              <a:ext cx="2943225" cy="36195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835D7489-C527-9B1E-0299-149AE9338BB7}"/>
                </a:ext>
              </a:extLst>
            </p:cNvPr>
            <p:cNvSpPr/>
            <p:nvPr/>
          </p:nvSpPr>
          <p:spPr>
            <a:xfrm>
              <a:off x="6381749" y="5786437"/>
              <a:ext cx="2847975" cy="36195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6" name="TextBox 5">
            <a:extLst>
              <a:ext uri="{FF2B5EF4-FFF2-40B4-BE49-F238E27FC236}">
                <a16:creationId xmlns:a16="http://schemas.microsoft.com/office/drawing/2014/main" id="{ECFE82CE-ECE5-C68A-AD3E-0150C3A60391}"/>
              </a:ext>
            </a:extLst>
          </p:cNvPr>
          <p:cNvSpPr txBox="1"/>
          <p:nvPr/>
        </p:nvSpPr>
        <p:spPr>
          <a:xfrm>
            <a:off x="2457450" y="704850"/>
            <a:ext cx="8257389" cy="1323439"/>
          </a:xfrm>
          <a:prstGeom prst="rect">
            <a:avLst/>
          </a:prstGeom>
          <a:noFill/>
        </p:spPr>
        <p:txBody>
          <a:bodyPr wrap="none" rtlCol="0">
            <a:spAutoFit/>
          </a:bodyPr>
          <a:lstStyle/>
          <a:p>
            <a:r>
              <a:rPr lang="en-US" sz="8000">
                <a:solidFill>
                  <a:srgbClr val="C00000"/>
                </a:solidFill>
              </a:rPr>
              <a:t>80% </a:t>
            </a:r>
            <a:r>
              <a:rPr lang="en-US"/>
              <a:t>phần trăm thời gian của Data Scientist là </a:t>
            </a:r>
            <a:r>
              <a:rPr lang="en-US">
                <a:solidFill>
                  <a:srgbClr val="C00000"/>
                </a:solidFill>
              </a:rPr>
              <a:t>data preparing</a:t>
            </a:r>
          </a:p>
        </p:txBody>
      </p:sp>
    </p:spTree>
    <p:extLst>
      <p:ext uri="{BB962C8B-B14F-4D97-AF65-F5344CB8AC3E}">
        <p14:creationId xmlns:p14="http://schemas.microsoft.com/office/powerpoint/2010/main" val="685322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bins (chia khoảng)</a:t>
            </a:r>
          </a:p>
        </p:txBody>
      </p:sp>
      <p:pic>
        <p:nvPicPr>
          <p:cNvPr id="5" name="Picture 4">
            <a:extLst>
              <a:ext uri="{FF2B5EF4-FFF2-40B4-BE49-F238E27FC236}">
                <a16:creationId xmlns:a16="http://schemas.microsoft.com/office/drawing/2014/main" id="{18F0556D-F37C-FAD8-CC52-438077ED6C54}"/>
              </a:ext>
            </a:extLst>
          </p:cNvPr>
          <p:cNvPicPr>
            <a:picLocks noChangeAspect="1"/>
          </p:cNvPicPr>
          <p:nvPr/>
        </p:nvPicPr>
        <p:blipFill>
          <a:blip r:embed="rId2"/>
          <a:stretch>
            <a:fillRect/>
          </a:stretch>
        </p:blipFill>
        <p:spPr>
          <a:xfrm>
            <a:off x="0" y="957941"/>
            <a:ext cx="5610225" cy="4457700"/>
          </a:xfrm>
          <a:prstGeom prst="rect">
            <a:avLst/>
          </a:prstGeom>
        </p:spPr>
      </p:pic>
      <p:sp>
        <p:nvSpPr>
          <p:cNvPr id="7" name="Arrow: Right 6">
            <a:extLst>
              <a:ext uri="{FF2B5EF4-FFF2-40B4-BE49-F238E27FC236}">
                <a16:creationId xmlns:a16="http://schemas.microsoft.com/office/drawing/2014/main" id="{C9B3C853-4972-BA74-B67E-60B2A81D1B3D}"/>
              </a:ext>
            </a:extLst>
          </p:cNvPr>
          <p:cNvSpPr/>
          <p:nvPr/>
        </p:nvSpPr>
        <p:spPr>
          <a:xfrm>
            <a:off x="5502022" y="3001625"/>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E0E427C-161E-AE66-FC7E-EAFEED7FBB90}"/>
              </a:ext>
            </a:extLst>
          </p:cNvPr>
          <p:cNvPicPr>
            <a:picLocks noChangeAspect="1"/>
          </p:cNvPicPr>
          <p:nvPr/>
        </p:nvPicPr>
        <p:blipFill>
          <a:blip r:embed="rId3"/>
          <a:stretch>
            <a:fillRect/>
          </a:stretch>
        </p:blipFill>
        <p:spPr>
          <a:xfrm>
            <a:off x="6581777" y="957941"/>
            <a:ext cx="5610225" cy="4457700"/>
          </a:xfrm>
          <a:prstGeom prst="rect">
            <a:avLst/>
          </a:prstGeom>
        </p:spPr>
      </p:pic>
      <p:sp>
        <p:nvSpPr>
          <p:cNvPr id="4" name="TextBox 3"/>
          <p:cNvSpPr txBox="1"/>
          <p:nvPr/>
        </p:nvSpPr>
        <p:spPr>
          <a:xfrm>
            <a:off x="6868886" y="5649686"/>
            <a:ext cx="3791423" cy="646331"/>
          </a:xfrm>
          <a:prstGeom prst="rect">
            <a:avLst/>
          </a:prstGeom>
          <a:noFill/>
        </p:spPr>
        <p:txBody>
          <a:bodyPr wrap="none" rtlCol="0">
            <a:spAutoFit/>
          </a:bodyPr>
          <a:lstStyle/>
          <a:p>
            <a:pPr marL="285750" indent="-285750">
              <a:buFontTx/>
              <a:buChar char="-"/>
            </a:pPr>
            <a:r>
              <a:rPr lang="en-US" smtClean="0"/>
              <a:t>Số liên tục (continuous number)</a:t>
            </a:r>
          </a:p>
          <a:p>
            <a:pPr marL="285750" indent="-285750">
              <a:buFontTx/>
              <a:buChar char="-"/>
            </a:pPr>
            <a:r>
              <a:rPr lang="en-US" smtClean="0"/>
              <a:t>Có tính chất chia khoảng</a:t>
            </a:r>
            <a:endParaRPr lang="en-US"/>
          </a:p>
        </p:txBody>
      </p:sp>
    </p:spTree>
    <p:extLst>
      <p:ext uri="{BB962C8B-B14F-4D97-AF65-F5344CB8AC3E}">
        <p14:creationId xmlns:p14="http://schemas.microsoft.com/office/powerpoint/2010/main" val="315635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bins (chia khoảng)</a:t>
            </a:r>
          </a:p>
        </p:txBody>
      </p:sp>
      <p:pic>
        <p:nvPicPr>
          <p:cNvPr id="6" name="Picture 5">
            <a:extLst>
              <a:ext uri="{FF2B5EF4-FFF2-40B4-BE49-F238E27FC236}">
                <a16:creationId xmlns:a16="http://schemas.microsoft.com/office/drawing/2014/main" id="{AD4E5DDF-B50B-A39A-B41E-F0A935060082}"/>
              </a:ext>
            </a:extLst>
          </p:cNvPr>
          <p:cNvPicPr>
            <a:picLocks noChangeAspect="1"/>
          </p:cNvPicPr>
          <p:nvPr/>
        </p:nvPicPr>
        <p:blipFill>
          <a:blip r:embed="rId2"/>
          <a:stretch>
            <a:fillRect/>
          </a:stretch>
        </p:blipFill>
        <p:spPr>
          <a:xfrm>
            <a:off x="0" y="2143125"/>
            <a:ext cx="5448300" cy="3467100"/>
          </a:xfrm>
          <a:prstGeom prst="rect">
            <a:avLst/>
          </a:prstGeom>
        </p:spPr>
      </p:pic>
      <p:sp>
        <p:nvSpPr>
          <p:cNvPr id="8" name="Arrow: Right 7">
            <a:extLst>
              <a:ext uri="{FF2B5EF4-FFF2-40B4-BE49-F238E27FC236}">
                <a16:creationId xmlns:a16="http://schemas.microsoft.com/office/drawing/2014/main" id="{9564A0C6-0FB2-E93E-DB60-D7DBEBDC540D}"/>
              </a:ext>
            </a:extLst>
          </p:cNvPr>
          <p:cNvSpPr/>
          <p:nvPr/>
        </p:nvSpPr>
        <p:spPr>
          <a:xfrm>
            <a:off x="5667377" y="3400425"/>
            <a:ext cx="1076325" cy="47625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F3736C9-2D0E-4109-9899-A03B2C347AB1}"/>
              </a:ext>
            </a:extLst>
          </p:cNvPr>
          <p:cNvPicPr>
            <a:picLocks noChangeAspect="1"/>
          </p:cNvPicPr>
          <p:nvPr/>
        </p:nvPicPr>
        <p:blipFill>
          <a:blip r:embed="rId3"/>
          <a:stretch>
            <a:fillRect/>
          </a:stretch>
        </p:blipFill>
        <p:spPr>
          <a:xfrm>
            <a:off x="7086602" y="2343151"/>
            <a:ext cx="4695823" cy="2814073"/>
          </a:xfrm>
          <a:prstGeom prst="rect">
            <a:avLst/>
          </a:prstGeom>
        </p:spPr>
      </p:pic>
    </p:spTree>
    <p:extLst>
      <p:ext uri="{BB962C8B-B14F-4D97-AF65-F5344CB8AC3E}">
        <p14:creationId xmlns:p14="http://schemas.microsoft.com/office/powerpoint/2010/main" val="15041282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clipping (anomaly)</a:t>
            </a:r>
          </a:p>
        </p:txBody>
      </p:sp>
      <p:pic>
        <p:nvPicPr>
          <p:cNvPr id="6" name="Picture 5">
            <a:extLst>
              <a:ext uri="{FF2B5EF4-FFF2-40B4-BE49-F238E27FC236}">
                <a16:creationId xmlns:a16="http://schemas.microsoft.com/office/drawing/2014/main" id="{24238171-1619-E05E-A35C-8C957EFF8DA1}"/>
              </a:ext>
            </a:extLst>
          </p:cNvPr>
          <p:cNvPicPr>
            <a:picLocks noChangeAspect="1"/>
          </p:cNvPicPr>
          <p:nvPr/>
        </p:nvPicPr>
        <p:blipFill>
          <a:blip r:embed="rId2"/>
          <a:stretch>
            <a:fillRect/>
          </a:stretch>
        </p:blipFill>
        <p:spPr>
          <a:xfrm>
            <a:off x="1423987" y="1752600"/>
            <a:ext cx="9344025" cy="3181350"/>
          </a:xfrm>
          <a:prstGeom prst="rect">
            <a:avLst/>
          </a:prstGeom>
        </p:spPr>
      </p:pic>
    </p:spTree>
    <p:extLst>
      <p:ext uri="{BB962C8B-B14F-4D97-AF65-F5344CB8AC3E}">
        <p14:creationId xmlns:p14="http://schemas.microsoft.com/office/powerpoint/2010/main" val="702018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F1A901-5ACE-28D3-5FA2-08BE1DDF0B9A}"/>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A30E35BA-EBE4-F368-04B1-96760E10A89D}"/>
              </a:ext>
            </a:extLst>
          </p:cNvPr>
          <p:cNvSpPr>
            <a:spLocks noGrp="1"/>
          </p:cNvSpPr>
          <p:nvPr>
            <p:ph type="body" sz="quarter" idx="11"/>
          </p:nvPr>
        </p:nvSpPr>
        <p:spPr/>
        <p:txBody>
          <a:bodyPr/>
          <a:lstStyle/>
          <a:p>
            <a:r>
              <a:rPr lang="en-US"/>
              <a:t>Tạo mới feature</a:t>
            </a:r>
          </a:p>
        </p:txBody>
      </p:sp>
      <p:sp>
        <p:nvSpPr>
          <p:cNvPr id="10" name="Rectangle 4">
            <a:extLst>
              <a:ext uri="{FF2B5EF4-FFF2-40B4-BE49-F238E27FC236}">
                <a16:creationId xmlns:a16="http://schemas.microsoft.com/office/drawing/2014/main" id="{2CE3868C-8FF7-A94C-B3CA-5A68587DB17D}"/>
              </a:ext>
            </a:extLst>
          </p:cNvPr>
          <p:cNvSpPr>
            <a:spLocks noChangeArrowheads="1"/>
          </p:cNvSpPr>
          <p:nvPr/>
        </p:nvSpPr>
        <p:spPr bwMode="auto">
          <a:xfrm>
            <a:off x="349956" y="1508277"/>
            <a:ext cx="10927644" cy="782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Unicode MS"/>
              </a:rPr>
              <a:t>ua = </a:t>
            </a:r>
            <a:r>
              <a:rPr kumimoji="0" lang="en-US" altLang="en-US" sz="1500" b="0" i="0" u="none" strike="noStrike" cap="none" normalizeH="0" baseline="0">
                <a:ln>
                  <a:noFill/>
                </a:ln>
                <a:solidFill>
                  <a:srgbClr val="A31515"/>
                </a:solidFill>
                <a:effectLst/>
                <a:latin typeface="Arial Unicode MS"/>
              </a:rPr>
              <a:t>'Mozilla/5.0 (X11; Linux x86_64) AppleWebKit/537.36 (KHTML, like Gecko) Ubuntu Chromium/56.0.2924.76 Chrome/56.0.2924.76 Safari/537.36'</a:t>
            </a:r>
            <a:endParaRPr kumimoji="0" lang="en-US" altLang="en-US" sz="1500" b="0" i="0" u="none" strike="noStrike" cap="none" normalizeH="0" baseline="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27D742B9-01D7-0686-744F-5987C9229D83}"/>
              </a:ext>
            </a:extLst>
          </p:cNvPr>
          <p:cNvSpPr>
            <a:spLocks noChangeArrowheads="1"/>
          </p:cNvSpPr>
          <p:nvPr/>
        </p:nvSpPr>
        <p:spPr bwMode="auto">
          <a:xfrm>
            <a:off x="349956" y="2526634"/>
            <a:ext cx="3907673" cy="26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Arial Unicode MS"/>
              </a:rPr>
              <a:t>  </a:t>
            </a:r>
            <a:r>
              <a:rPr kumimoji="0" lang="en-US" altLang="en-US" sz="1500" b="0" i="0" u="none" strike="noStrike" cap="none" normalizeH="0" baseline="0">
                <a:ln>
                  <a:noFill/>
                </a:ln>
                <a:solidFill>
                  <a:srgbClr val="008000"/>
                </a:solidFill>
                <a:effectLst/>
                <a:latin typeface="Arial Unicode MS"/>
              </a:rPr>
              <a:t># Parser thông tin user agent</a:t>
            </a:r>
            <a:r>
              <a:rPr kumimoji="0" lang="en-US" altLang="en-US" sz="1500" b="0" i="0" u="none" strike="noStrike" cap="none" normalizeH="0" baseline="0">
                <a:ln>
                  <a:noFill/>
                </a:ln>
                <a:solidFill>
                  <a:srgbClr val="212121"/>
                </a:solidFill>
                <a:effectLst/>
                <a:latin typeface="Arial Unicode MS"/>
              </a:rPr>
              <a:t/>
            </a:r>
            <a:br>
              <a:rPr kumimoji="0" lang="en-US" altLang="en-US" sz="1500" b="0" i="0" u="none" strike="noStrike" cap="none" normalizeH="0" baseline="0">
                <a:ln>
                  <a:noFill/>
                </a:ln>
                <a:solidFill>
                  <a:srgbClr val="212121"/>
                </a:solidFill>
                <a:effectLst/>
                <a:latin typeface="Arial Unicode MS"/>
              </a:rPr>
            </a:br>
            <a:r>
              <a:rPr kumimoji="0" lang="en-US" altLang="en-US" sz="1500" b="0" i="0" u="none" strike="noStrike" cap="none" normalizeH="0" baseline="0">
                <a:ln>
                  <a:noFill/>
                </a:ln>
                <a:solidFill>
                  <a:srgbClr val="000000"/>
                </a:solidFill>
                <a:effectLst/>
                <a:latin typeface="Arial Unicode MS"/>
              </a:rPr>
              <a:t>  ua = user_agents.parse(ua)</a:t>
            </a:r>
            <a:r>
              <a:rPr kumimoji="0" lang="en-US" altLang="en-US" sz="1500" b="0" i="0" u="none" strike="noStrike" cap="none" normalizeH="0" baseline="0">
                <a:ln>
                  <a:noFill/>
                </a:ln>
                <a:solidFill>
                  <a:srgbClr val="212121"/>
                </a:solidFill>
                <a:effectLst/>
                <a:latin typeface="Arial Unicode MS"/>
              </a:rPr>
              <a:t/>
            </a:r>
            <a:br>
              <a:rPr kumimoji="0" lang="en-US" altLang="en-US" sz="1500" b="0" i="0" u="none" strike="noStrike" cap="none" normalizeH="0" baseline="0">
                <a:ln>
                  <a:noFill/>
                </a:ln>
                <a:solidFill>
                  <a:srgbClr val="212121"/>
                </a:solidFill>
                <a:effectLst/>
                <a:latin typeface="Arial Unicode MS"/>
              </a:rPr>
            </a:br>
            <a:r>
              <a:rPr kumimoji="0" lang="en-US" altLang="en-US" sz="1500" b="0" i="0" u="none" strike="noStrike" cap="none" normalizeH="0" baseline="0">
                <a:ln>
                  <a:noFill/>
                </a:ln>
                <a:solidFill>
                  <a:srgbClr val="000000"/>
                </a:solidFill>
                <a:effectLst/>
                <a:latin typeface="Arial Unicode MS"/>
              </a:rPr>
              <a:t>  </a:t>
            </a:r>
            <a:r>
              <a:rPr kumimoji="0" lang="en-US" altLang="en-US" sz="1500" b="0" i="0" u="none" strike="noStrike" cap="none" normalizeH="0" baseline="0">
                <a:ln>
                  <a:noFill/>
                </a:ln>
                <a:solidFill>
                  <a:srgbClr val="008000"/>
                </a:solidFill>
                <a:effectLst/>
                <a:latin typeface="Arial Unicode MS"/>
              </a:rPr>
              <a:t># Khai thác các thuộc tính của user</a:t>
            </a:r>
            <a:r>
              <a:rPr kumimoji="0" lang="en-US" altLang="en-US" sz="1500" b="0" i="0" u="none" strike="noStrike" cap="none" normalizeH="0" baseline="0">
                <a:ln>
                  <a:noFill/>
                </a:ln>
                <a:solidFill>
                  <a:srgbClr val="212121"/>
                </a:solidFill>
                <a:effectLst/>
                <a:latin typeface="Arial Unicode MS"/>
              </a:rPr>
              <a:t/>
            </a:r>
            <a:br>
              <a:rPr kumimoji="0" lang="en-US" altLang="en-US" sz="1500" b="0" i="0" u="none" strike="noStrike" cap="none" normalizeH="0" baseline="0">
                <a:ln>
                  <a:noFill/>
                </a:ln>
                <a:solidFill>
                  <a:srgbClr val="212121"/>
                </a:solidFill>
                <a:effectLst/>
                <a:latin typeface="Arial Unicode MS"/>
              </a:rPr>
            </a:br>
            <a:r>
              <a:rPr kumimoji="0" lang="en-US" altLang="en-US" sz="1500" b="0" i="0" u="none" strike="noStrike" cap="none" normalizeH="0" baseline="0">
                <a:ln>
                  <a:noFill/>
                </a:ln>
                <a:solidFill>
                  <a:srgbClr val="000000"/>
                </a:solidFill>
                <a:effectLst/>
                <a:latin typeface="Arial Unicode MS"/>
              </a:rPr>
              <a:t>  </a:t>
            </a:r>
            <a:r>
              <a:rPr kumimoji="0" lang="en-US" altLang="en-US" sz="1500" b="0" i="0" u="none" strike="noStrike" cap="none" normalizeH="0" baseline="0">
                <a:ln>
                  <a:noFill/>
                </a:ln>
                <a:solidFill>
                  <a:srgbClr val="0000FF"/>
                </a:solidFill>
                <a:effectLst/>
                <a:latin typeface="Arial Unicode MS"/>
              </a:rPr>
              <a:t>print</a:t>
            </a:r>
            <a:r>
              <a:rPr kumimoji="0" lang="en-US" altLang="en-US" sz="1500" b="0" i="0" u="none" strike="noStrike" cap="none" normalizeH="0" baseline="0">
                <a:ln>
                  <a:noFill/>
                </a:ln>
                <a:solidFill>
                  <a:srgbClr val="000000"/>
                </a:solidFill>
                <a:effectLst/>
                <a:latin typeface="Arial Unicode MS"/>
              </a:rPr>
              <a:t>(</a:t>
            </a:r>
            <a:r>
              <a:rPr kumimoji="0" lang="en-US" altLang="en-US" sz="1500" b="0" i="0" u="none" strike="noStrike" cap="none" normalizeH="0" baseline="0">
                <a:ln>
                  <a:noFill/>
                </a:ln>
                <a:solidFill>
                  <a:srgbClr val="A31515"/>
                </a:solidFill>
                <a:effectLst/>
                <a:latin typeface="Arial Unicode MS"/>
              </a:rPr>
              <a:t>'Is a bot? '</a:t>
            </a:r>
            <a:r>
              <a:rPr kumimoji="0" lang="en-US" altLang="en-US" sz="1500" b="0" i="0" u="none" strike="noStrike" cap="none" normalizeH="0" baseline="0">
                <a:ln>
                  <a:noFill/>
                </a:ln>
                <a:solidFill>
                  <a:srgbClr val="000000"/>
                </a:solidFill>
                <a:effectLst/>
                <a:latin typeface="Arial Unicode MS"/>
              </a:rPr>
              <a:t>, ua.is_bot)</a:t>
            </a:r>
            <a:r>
              <a:rPr kumimoji="0" lang="en-US" altLang="en-US" sz="1500" b="0" i="0" u="none" strike="noStrike" cap="none" normalizeH="0" baseline="0">
                <a:ln>
                  <a:noFill/>
                </a:ln>
                <a:solidFill>
                  <a:srgbClr val="212121"/>
                </a:solidFill>
                <a:effectLst/>
                <a:latin typeface="Arial Unicode MS"/>
              </a:rPr>
              <a:t/>
            </a:r>
            <a:br>
              <a:rPr kumimoji="0" lang="en-US" altLang="en-US" sz="1500" b="0" i="0" u="none" strike="noStrike" cap="none" normalizeH="0" baseline="0">
                <a:ln>
                  <a:noFill/>
                </a:ln>
                <a:solidFill>
                  <a:srgbClr val="212121"/>
                </a:solidFill>
                <a:effectLst/>
                <a:latin typeface="Arial Unicode MS"/>
              </a:rPr>
            </a:br>
            <a:r>
              <a:rPr kumimoji="0" lang="en-US" altLang="en-US" sz="1500" b="0" i="0" u="none" strike="noStrike" cap="none" normalizeH="0" baseline="0">
                <a:ln>
                  <a:noFill/>
                </a:ln>
                <a:solidFill>
                  <a:srgbClr val="000000"/>
                </a:solidFill>
                <a:effectLst/>
                <a:latin typeface="Arial Unicode MS"/>
              </a:rPr>
              <a:t>  </a:t>
            </a:r>
            <a:r>
              <a:rPr kumimoji="0" lang="en-US" altLang="en-US" sz="1500" b="0" i="0" u="none" strike="noStrike" cap="none" normalizeH="0" baseline="0">
                <a:ln>
                  <a:noFill/>
                </a:ln>
                <a:solidFill>
                  <a:srgbClr val="0000FF"/>
                </a:solidFill>
                <a:effectLst/>
                <a:latin typeface="Arial Unicode MS"/>
              </a:rPr>
              <a:t>print</a:t>
            </a:r>
            <a:r>
              <a:rPr kumimoji="0" lang="en-US" altLang="en-US" sz="1500" b="0" i="0" u="none" strike="noStrike" cap="none" normalizeH="0" baseline="0">
                <a:ln>
                  <a:noFill/>
                </a:ln>
                <a:solidFill>
                  <a:srgbClr val="000000"/>
                </a:solidFill>
                <a:effectLst/>
                <a:latin typeface="Arial Unicode MS"/>
              </a:rPr>
              <a:t>(</a:t>
            </a:r>
            <a:r>
              <a:rPr kumimoji="0" lang="en-US" altLang="en-US" sz="1500" b="0" i="0" u="none" strike="noStrike" cap="none" normalizeH="0" baseline="0">
                <a:ln>
                  <a:noFill/>
                </a:ln>
                <a:solidFill>
                  <a:srgbClr val="A31515"/>
                </a:solidFill>
                <a:effectLst/>
                <a:latin typeface="Arial Unicode MS"/>
              </a:rPr>
              <a:t>'Is mobile? '</a:t>
            </a:r>
            <a:r>
              <a:rPr kumimoji="0" lang="en-US" altLang="en-US" sz="1500" b="0" i="0" u="none" strike="noStrike" cap="none" normalizeH="0" baseline="0">
                <a:ln>
                  <a:noFill/>
                </a:ln>
                <a:solidFill>
                  <a:srgbClr val="000000"/>
                </a:solidFill>
                <a:effectLst/>
                <a:latin typeface="Arial Unicode MS"/>
              </a:rPr>
              <a:t>, ua.is_mobile)</a:t>
            </a:r>
            <a:r>
              <a:rPr kumimoji="0" lang="en-US" altLang="en-US" sz="1500" b="0" i="0" u="none" strike="noStrike" cap="none" normalizeH="0" baseline="0">
                <a:ln>
                  <a:noFill/>
                </a:ln>
                <a:solidFill>
                  <a:srgbClr val="212121"/>
                </a:solidFill>
                <a:effectLst/>
                <a:latin typeface="Arial Unicode MS"/>
              </a:rPr>
              <a:t/>
            </a:r>
            <a:br>
              <a:rPr kumimoji="0" lang="en-US" altLang="en-US" sz="1500" b="0" i="0" u="none" strike="noStrike" cap="none" normalizeH="0" baseline="0">
                <a:ln>
                  <a:noFill/>
                </a:ln>
                <a:solidFill>
                  <a:srgbClr val="212121"/>
                </a:solidFill>
                <a:effectLst/>
                <a:latin typeface="Arial Unicode MS"/>
              </a:rPr>
            </a:br>
            <a:r>
              <a:rPr kumimoji="0" lang="en-US" altLang="en-US" sz="1500" b="0" i="0" u="none" strike="noStrike" cap="none" normalizeH="0" baseline="0">
                <a:ln>
                  <a:noFill/>
                </a:ln>
                <a:solidFill>
                  <a:srgbClr val="000000"/>
                </a:solidFill>
                <a:effectLst/>
                <a:latin typeface="Arial Unicode MS"/>
              </a:rPr>
              <a:t>  </a:t>
            </a:r>
            <a:r>
              <a:rPr kumimoji="0" lang="en-US" altLang="en-US" sz="1500" b="0" i="0" u="none" strike="noStrike" cap="none" normalizeH="0" baseline="0">
                <a:ln>
                  <a:noFill/>
                </a:ln>
                <a:solidFill>
                  <a:srgbClr val="0000FF"/>
                </a:solidFill>
                <a:effectLst/>
                <a:latin typeface="Arial Unicode MS"/>
              </a:rPr>
              <a:t>print</a:t>
            </a:r>
            <a:r>
              <a:rPr kumimoji="0" lang="en-US" altLang="en-US" sz="1500" b="0" i="0" u="none" strike="noStrike" cap="none" normalizeH="0" baseline="0">
                <a:ln>
                  <a:noFill/>
                </a:ln>
                <a:solidFill>
                  <a:srgbClr val="000000"/>
                </a:solidFill>
                <a:effectLst/>
                <a:latin typeface="Arial Unicode MS"/>
              </a:rPr>
              <a:t>(</a:t>
            </a:r>
            <a:r>
              <a:rPr kumimoji="0" lang="en-US" altLang="en-US" sz="1500" b="0" i="0" u="none" strike="noStrike" cap="none" normalizeH="0" baseline="0">
                <a:ln>
                  <a:noFill/>
                </a:ln>
                <a:solidFill>
                  <a:srgbClr val="A31515"/>
                </a:solidFill>
                <a:effectLst/>
                <a:latin typeface="Arial Unicode MS"/>
              </a:rPr>
              <a:t>'Is PC? '</a:t>
            </a:r>
            <a:r>
              <a:rPr kumimoji="0" lang="en-US" altLang="en-US" sz="1500" b="0" i="0" u="none" strike="noStrike" cap="none" normalizeH="0" baseline="0">
                <a:ln>
                  <a:noFill/>
                </a:ln>
                <a:solidFill>
                  <a:srgbClr val="000000"/>
                </a:solidFill>
                <a:effectLst/>
                <a:latin typeface="Arial Unicode MS"/>
              </a:rPr>
              <a:t>,ua.is_pc)</a:t>
            </a:r>
            <a:r>
              <a:rPr kumimoji="0" lang="en-US" altLang="en-US" sz="1500" b="0" i="0" u="none" strike="noStrike" cap="none" normalizeH="0" baseline="0">
                <a:ln>
                  <a:noFill/>
                </a:ln>
                <a:solidFill>
                  <a:srgbClr val="212121"/>
                </a:solidFill>
                <a:effectLst/>
                <a:latin typeface="Arial Unicode MS"/>
              </a:rPr>
              <a:t/>
            </a:r>
            <a:br>
              <a:rPr kumimoji="0" lang="en-US" altLang="en-US" sz="1500" b="0" i="0" u="none" strike="noStrike" cap="none" normalizeH="0" baseline="0">
                <a:ln>
                  <a:noFill/>
                </a:ln>
                <a:solidFill>
                  <a:srgbClr val="212121"/>
                </a:solidFill>
                <a:effectLst/>
                <a:latin typeface="Arial Unicode MS"/>
              </a:rPr>
            </a:br>
            <a:r>
              <a:rPr kumimoji="0" lang="en-US" altLang="en-US" sz="1500" b="0" i="0" u="none" strike="noStrike" cap="none" normalizeH="0" baseline="0">
                <a:ln>
                  <a:noFill/>
                </a:ln>
                <a:solidFill>
                  <a:srgbClr val="000000"/>
                </a:solidFill>
                <a:effectLst/>
                <a:latin typeface="Arial Unicode MS"/>
              </a:rPr>
              <a:t>  </a:t>
            </a:r>
            <a:r>
              <a:rPr kumimoji="0" lang="en-US" altLang="en-US" sz="1500" b="0" i="0" u="none" strike="noStrike" cap="none" normalizeH="0" baseline="0">
                <a:ln>
                  <a:noFill/>
                </a:ln>
                <a:solidFill>
                  <a:srgbClr val="0000FF"/>
                </a:solidFill>
                <a:effectLst/>
                <a:latin typeface="Arial Unicode MS"/>
              </a:rPr>
              <a:t>print</a:t>
            </a:r>
            <a:r>
              <a:rPr kumimoji="0" lang="en-US" altLang="en-US" sz="1500" b="0" i="0" u="none" strike="noStrike" cap="none" normalizeH="0" baseline="0">
                <a:ln>
                  <a:noFill/>
                </a:ln>
                <a:solidFill>
                  <a:srgbClr val="000000"/>
                </a:solidFill>
                <a:effectLst/>
                <a:latin typeface="Arial Unicode MS"/>
              </a:rPr>
              <a:t>(</a:t>
            </a:r>
            <a:r>
              <a:rPr kumimoji="0" lang="en-US" altLang="en-US" sz="1500" b="0" i="0" u="none" strike="noStrike" cap="none" normalizeH="0" baseline="0">
                <a:ln>
                  <a:noFill/>
                </a:ln>
                <a:solidFill>
                  <a:srgbClr val="A31515"/>
                </a:solidFill>
                <a:effectLst/>
                <a:latin typeface="Arial Unicode MS"/>
              </a:rPr>
              <a:t>'OS Family: '</a:t>
            </a:r>
            <a:r>
              <a:rPr kumimoji="0" lang="en-US" altLang="en-US" sz="1500" b="0" i="0" u="none" strike="noStrike" cap="none" normalizeH="0" baseline="0">
                <a:ln>
                  <a:noFill/>
                </a:ln>
                <a:solidFill>
                  <a:srgbClr val="000000"/>
                </a:solidFill>
                <a:effectLst/>
                <a:latin typeface="Arial Unicode MS"/>
              </a:rPr>
              <a:t>,ua.os.family)</a:t>
            </a:r>
            <a:r>
              <a:rPr kumimoji="0" lang="en-US" altLang="en-US" sz="1500" b="0" i="0" u="none" strike="noStrike" cap="none" normalizeH="0" baseline="0">
                <a:ln>
                  <a:noFill/>
                </a:ln>
                <a:solidFill>
                  <a:srgbClr val="212121"/>
                </a:solidFill>
                <a:effectLst/>
                <a:latin typeface="Arial Unicode MS"/>
              </a:rPr>
              <a:t/>
            </a:r>
            <a:br>
              <a:rPr kumimoji="0" lang="en-US" altLang="en-US" sz="1500" b="0" i="0" u="none" strike="noStrike" cap="none" normalizeH="0" baseline="0">
                <a:ln>
                  <a:noFill/>
                </a:ln>
                <a:solidFill>
                  <a:srgbClr val="212121"/>
                </a:solidFill>
                <a:effectLst/>
                <a:latin typeface="Arial Unicode MS"/>
              </a:rPr>
            </a:br>
            <a:r>
              <a:rPr kumimoji="0" lang="en-US" altLang="en-US" sz="1500" b="0" i="0" u="none" strike="noStrike" cap="none" normalizeH="0" baseline="0">
                <a:ln>
                  <a:noFill/>
                </a:ln>
                <a:solidFill>
                  <a:srgbClr val="000000"/>
                </a:solidFill>
                <a:effectLst/>
                <a:latin typeface="Arial Unicode MS"/>
              </a:rPr>
              <a:t>  </a:t>
            </a:r>
            <a:r>
              <a:rPr kumimoji="0" lang="en-US" altLang="en-US" sz="1500" b="0" i="0" u="none" strike="noStrike" cap="none" normalizeH="0" baseline="0">
                <a:ln>
                  <a:noFill/>
                </a:ln>
                <a:solidFill>
                  <a:srgbClr val="0000FF"/>
                </a:solidFill>
                <a:effectLst/>
                <a:latin typeface="Arial Unicode MS"/>
              </a:rPr>
              <a:t>print</a:t>
            </a:r>
            <a:r>
              <a:rPr kumimoji="0" lang="en-US" altLang="en-US" sz="1500" b="0" i="0" u="none" strike="noStrike" cap="none" normalizeH="0" baseline="0">
                <a:ln>
                  <a:noFill/>
                </a:ln>
                <a:solidFill>
                  <a:srgbClr val="000000"/>
                </a:solidFill>
                <a:effectLst/>
                <a:latin typeface="Arial Unicode MS"/>
              </a:rPr>
              <a:t>(</a:t>
            </a:r>
            <a:r>
              <a:rPr kumimoji="0" lang="en-US" altLang="en-US" sz="1500" b="0" i="0" u="none" strike="noStrike" cap="none" normalizeH="0" baseline="0">
                <a:ln>
                  <a:noFill/>
                </a:ln>
                <a:solidFill>
                  <a:srgbClr val="A31515"/>
                </a:solidFill>
                <a:effectLst/>
                <a:latin typeface="Arial Unicode MS"/>
              </a:rPr>
              <a:t>'OS Version: '</a:t>
            </a:r>
            <a:r>
              <a:rPr kumimoji="0" lang="en-US" altLang="en-US" sz="1500" b="0" i="0" u="none" strike="noStrike" cap="none" normalizeH="0" baseline="0">
                <a:ln>
                  <a:noFill/>
                </a:ln>
                <a:solidFill>
                  <a:srgbClr val="000000"/>
                </a:solidFill>
                <a:effectLst/>
                <a:latin typeface="Arial Unicode MS"/>
              </a:rPr>
              <a:t>,ua.os.version)</a:t>
            </a:r>
            <a:r>
              <a:rPr kumimoji="0" lang="en-US" altLang="en-US" sz="1500" b="0" i="0" u="none" strike="noStrike" cap="none" normalizeH="0" baseline="0">
                <a:ln>
                  <a:noFill/>
                </a:ln>
                <a:solidFill>
                  <a:srgbClr val="212121"/>
                </a:solidFill>
                <a:effectLst/>
                <a:latin typeface="Arial Unicode MS"/>
              </a:rPr>
              <a:t/>
            </a:r>
            <a:br>
              <a:rPr kumimoji="0" lang="en-US" altLang="en-US" sz="1500" b="0" i="0" u="none" strike="noStrike" cap="none" normalizeH="0" baseline="0">
                <a:ln>
                  <a:noFill/>
                </a:ln>
                <a:solidFill>
                  <a:srgbClr val="212121"/>
                </a:solidFill>
                <a:effectLst/>
                <a:latin typeface="Arial Unicode MS"/>
              </a:rPr>
            </a:br>
            <a:r>
              <a:rPr kumimoji="0" lang="en-US" altLang="en-US" sz="1500" b="0" i="0" u="none" strike="noStrike" cap="none" normalizeH="0" baseline="0">
                <a:ln>
                  <a:noFill/>
                </a:ln>
                <a:solidFill>
                  <a:srgbClr val="000000"/>
                </a:solidFill>
                <a:effectLst/>
                <a:latin typeface="Arial Unicode MS"/>
              </a:rPr>
              <a:t>  </a:t>
            </a:r>
            <a:r>
              <a:rPr kumimoji="0" lang="en-US" altLang="en-US" sz="1500" b="0" i="0" u="none" strike="noStrike" cap="none" normalizeH="0" baseline="0">
                <a:ln>
                  <a:noFill/>
                </a:ln>
                <a:solidFill>
                  <a:srgbClr val="0000FF"/>
                </a:solidFill>
                <a:effectLst/>
                <a:latin typeface="Arial Unicode MS"/>
              </a:rPr>
              <a:t>print</a:t>
            </a:r>
            <a:r>
              <a:rPr kumimoji="0" lang="en-US" altLang="en-US" sz="1500" b="0" i="0" u="none" strike="noStrike" cap="none" normalizeH="0" baseline="0">
                <a:ln>
                  <a:noFill/>
                </a:ln>
                <a:solidFill>
                  <a:srgbClr val="000000"/>
                </a:solidFill>
                <a:effectLst/>
                <a:latin typeface="Arial Unicode MS"/>
              </a:rPr>
              <a:t>(</a:t>
            </a:r>
            <a:r>
              <a:rPr kumimoji="0" lang="en-US" altLang="en-US" sz="1500" b="0" i="0" u="none" strike="noStrike" cap="none" normalizeH="0" baseline="0">
                <a:ln>
                  <a:noFill/>
                </a:ln>
                <a:solidFill>
                  <a:srgbClr val="A31515"/>
                </a:solidFill>
                <a:effectLst/>
                <a:latin typeface="Arial Unicode MS"/>
              </a:rPr>
              <a:t>'Browser Family: '</a:t>
            </a:r>
            <a:r>
              <a:rPr kumimoji="0" lang="en-US" altLang="en-US" sz="1500" b="0" i="0" u="none" strike="noStrike" cap="none" normalizeH="0" baseline="0">
                <a:ln>
                  <a:noFill/>
                </a:ln>
                <a:solidFill>
                  <a:srgbClr val="000000"/>
                </a:solidFill>
                <a:effectLst/>
                <a:latin typeface="Arial Unicode MS"/>
              </a:rPr>
              <a:t>,ua.browser.family)</a:t>
            </a:r>
            <a:r>
              <a:rPr kumimoji="0" lang="en-US" altLang="en-US" sz="1500" b="0" i="0" u="none" strike="noStrike" cap="none" normalizeH="0" baseline="0">
                <a:ln>
                  <a:noFill/>
                </a:ln>
                <a:solidFill>
                  <a:srgbClr val="212121"/>
                </a:solidFill>
                <a:effectLst/>
                <a:latin typeface="Arial Unicode MS"/>
              </a:rPr>
              <a:t/>
            </a:r>
            <a:br>
              <a:rPr kumimoji="0" lang="en-US" altLang="en-US" sz="1500" b="0" i="0" u="none" strike="noStrike" cap="none" normalizeH="0" baseline="0">
                <a:ln>
                  <a:noFill/>
                </a:ln>
                <a:solidFill>
                  <a:srgbClr val="212121"/>
                </a:solidFill>
                <a:effectLst/>
                <a:latin typeface="Arial Unicode MS"/>
              </a:rPr>
            </a:br>
            <a:r>
              <a:rPr kumimoji="0" lang="en-US" altLang="en-US" sz="1500" b="0" i="0" u="none" strike="noStrike" cap="none" normalizeH="0" baseline="0">
                <a:ln>
                  <a:noFill/>
                </a:ln>
                <a:solidFill>
                  <a:srgbClr val="000000"/>
                </a:solidFill>
                <a:effectLst/>
                <a:latin typeface="Arial Unicode MS"/>
              </a:rPr>
              <a:t>  </a:t>
            </a:r>
            <a:r>
              <a:rPr kumimoji="0" lang="en-US" altLang="en-US" sz="1500" b="0" i="0" u="none" strike="noStrike" cap="none" normalizeH="0" baseline="0">
                <a:ln>
                  <a:noFill/>
                </a:ln>
                <a:solidFill>
                  <a:srgbClr val="0000FF"/>
                </a:solidFill>
                <a:effectLst/>
                <a:latin typeface="Arial Unicode MS"/>
              </a:rPr>
              <a:t>print</a:t>
            </a:r>
            <a:r>
              <a:rPr kumimoji="0" lang="en-US" altLang="en-US" sz="1500" b="0" i="0" u="none" strike="noStrike" cap="none" normalizeH="0" baseline="0">
                <a:ln>
                  <a:noFill/>
                </a:ln>
                <a:solidFill>
                  <a:srgbClr val="000000"/>
                </a:solidFill>
                <a:effectLst/>
                <a:latin typeface="Arial Unicode MS"/>
              </a:rPr>
              <a:t>(</a:t>
            </a:r>
            <a:r>
              <a:rPr kumimoji="0" lang="en-US" altLang="en-US" sz="1500" b="0" i="0" u="none" strike="noStrike" cap="none" normalizeH="0" baseline="0">
                <a:ln>
                  <a:noFill/>
                </a:ln>
                <a:solidFill>
                  <a:srgbClr val="A31515"/>
                </a:solidFill>
                <a:effectLst/>
                <a:latin typeface="Arial Unicode MS"/>
              </a:rPr>
              <a:t>'Browser Version: '</a:t>
            </a:r>
            <a:r>
              <a:rPr kumimoji="0" lang="en-US" altLang="en-US" sz="1500" b="0" i="0" u="none" strike="noStrike" cap="none" normalizeH="0" baseline="0">
                <a:ln>
                  <a:noFill/>
                </a:ln>
                <a:solidFill>
                  <a:srgbClr val="000000"/>
                </a:solidFill>
                <a:effectLst/>
                <a:latin typeface="Arial Unicode MS"/>
              </a:rPr>
              <a:t>,ua.browser.version)</a:t>
            </a:r>
            <a:r>
              <a:rPr kumimoji="0" lang="en-US" altLang="en-US" sz="1500" b="0" i="0" u="none" strike="noStrike" cap="none" normalizeH="0" baseline="0">
                <a:ln>
                  <a:noFill/>
                </a:ln>
                <a:solidFill>
                  <a:schemeClr val="tx1"/>
                </a:solidFill>
                <a:effectLst/>
              </a:rPr>
              <a:t> </a:t>
            </a:r>
            <a:endParaRPr kumimoji="0" lang="en-US" altLang="en-US" sz="15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43308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FE</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Biểu diễn feature – scale</a:t>
            </a:r>
          </a:p>
        </p:txBody>
      </p:sp>
      <p:pic>
        <p:nvPicPr>
          <p:cNvPr id="9" name="Picture 8">
            <a:extLst>
              <a:ext uri="{FF2B5EF4-FFF2-40B4-BE49-F238E27FC236}">
                <a16:creationId xmlns:a16="http://schemas.microsoft.com/office/drawing/2014/main" id="{E26865CA-159F-DEDA-E74E-6F83E0080D5C}"/>
              </a:ext>
            </a:extLst>
          </p:cNvPr>
          <p:cNvPicPr>
            <a:picLocks noChangeAspect="1"/>
          </p:cNvPicPr>
          <p:nvPr/>
        </p:nvPicPr>
        <p:blipFill>
          <a:blip r:embed="rId2"/>
          <a:stretch>
            <a:fillRect/>
          </a:stretch>
        </p:blipFill>
        <p:spPr>
          <a:xfrm>
            <a:off x="465064" y="1455551"/>
            <a:ext cx="3302608" cy="4625163"/>
          </a:xfrm>
          <a:prstGeom prst="rect">
            <a:avLst/>
          </a:prstGeom>
        </p:spPr>
      </p:pic>
    </p:spTree>
    <p:extLst>
      <p:ext uri="{BB962C8B-B14F-4D97-AF65-F5344CB8AC3E}">
        <p14:creationId xmlns:p14="http://schemas.microsoft.com/office/powerpoint/2010/main" val="1700532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subTitle" idx="4294967295"/>
          </p:nvPr>
        </p:nvSpPr>
        <p:spPr>
          <a:xfrm>
            <a:off x="1524000" y="3582988"/>
            <a:ext cx="9144000" cy="484188"/>
          </a:xfrm>
        </p:spPr>
        <p:txBody>
          <a:bodyPr/>
          <a:lstStyle/>
          <a:p>
            <a:pPr marL="0" indent="0" algn="ctr">
              <a:buNone/>
            </a:pPr>
            <a:r>
              <a:rPr lang="en-US" u="sng">
                <a:solidFill>
                  <a:srgbClr val="FF0000"/>
                </a:solidFill>
                <a:hlinkClick r:id="rId2"/>
              </a:rPr>
              <a:t>https://playground.tensorflow.org</a:t>
            </a:r>
            <a:endParaRPr lang="en-US" u="sng">
              <a:solidFill>
                <a:srgbClr val="FF0000"/>
              </a:solidFill>
            </a:endParaRP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4294967295"/>
          </p:nvPr>
        </p:nvSpPr>
        <p:spPr>
          <a:xfrm>
            <a:off x="3171825" y="2295525"/>
            <a:ext cx="4916488" cy="495300"/>
          </a:xfrm>
          <a:prstGeom prst="rect">
            <a:avLst/>
          </a:prstGeom>
        </p:spPr>
        <p:txBody>
          <a:bodyPr/>
          <a:lstStyle/>
          <a:p>
            <a:pPr marL="0" indent="0" algn="ctr">
              <a:buNone/>
            </a:pPr>
            <a:r>
              <a:rPr lang="en-US" sz="3200"/>
              <a:t>Playground</a:t>
            </a:r>
            <a:endParaRPr lang="en-US"/>
          </a:p>
        </p:txBody>
      </p:sp>
    </p:spTree>
    <p:extLst>
      <p:ext uri="{BB962C8B-B14F-4D97-AF65-F5344CB8AC3E}">
        <p14:creationId xmlns:p14="http://schemas.microsoft.com/office/powerpoint/2010/main" val="34124445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subTitle" idx="4294967295"/>
          </p:nvPr>
        </p:nvSpPr>
        <p:spPr>
          <a:xfrm>
            <a:off x="1524000" y="3582988"/>
            <a:ext cx="9144000" cy="484188"/>
          </a:xfrm>
        </p:spPr>
        <p:txBody>
          <a:bodyPr/>
          <a:lstStyle/>
          <a:p>
            <a:pPr marL="0" indent="0" algn="ctr">
              <a:buNone/>
            </a:pPr>
            <a:r>
              <a:rPr lang="en-US" u="sng">
                <a:hlinkClick r:id="rId2" action="ppaction://hlinkfile"/>
              </a:rPr>
              <a:t>github.com/VietinBank/training-resources</a:t>
            </a:r>
            <a:endParaRPr lang="en-US" u="sng"/>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4294967295"/>
          </p:nvPr>
        </p:nvSpPr>
        <p:spPr>
          <a:xfrm>
            <a:off x="3150560" y="2369953"/>
            <a:ext cx="4916488" cy="495300"/>
          </a:xfrm>
          <a:prstGeom prst="rect">
            <a:avLst/>
          </a:prstGeom>
        </p:spPr>
        <p:txBody>
          <a:bodyPr/>
          <a:lstStyle/>
          <a:p>
            <a:pPr marL="0" indent="0" algn="ctr">
              <a:buNone/>
            </a:pPr>
            <a:r>
              <a:rPr lang="en-US" sz="3200"/>
              <a:t>Lab  3</a:t>
            </a:r>
            <a:endParaRPr lang="en-US"/>
          </a:p>
        </p:txBody>
      </p:sp>
    </p:spTree>
    <p:extLst>
      <p:ext uri="{BB962C8B-B14F-4D97-AF65-F5344CB8AC3E}">
        <p14:creationId xmlns:p14="http://schemas.microsoft.com/office/powerpoint/2010/main" val="39282571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0"/>
          </p:nvPr>
        </p:nvSpPr>
        <p:spPr>
          <a:xfrm>
            <a:off x="186266" y="374828"/>
            <a:ext cx="4916267" cy="416475"/>
          </a:xfrm>
          <a:prstGeom prst="rect">
            <a:avLst/>
          </a:prstGeom>
        </p:spPr>
        <p:txBody>
          <a:bodyPr/>
          <a:lstStyle/>
          <a:p>
            <a:pPr marL="0" indent="0">
              <a:buNone/>
            </a:pPr>
            <a:r>
              <a:rPr lang="en-US"/>
              <a:t>Reading</a:t>
            </a:r>
          </a:p>
        </p:txBody>
      </p:sp>
      <p:sp>
        <p:nvSpPr>
          <p:cNvPr id="5" name="TextBox 4">
            <a:extLst>
              <a:ext uri="{FF2B5EF4-FFF2-40B4-BE49-F238E27FC236}">
                <a16:creationId xmlns:a16="http://schemas.microsoft.com/office/drawing/2014/main" id="{4DB8EB2A-4F63-F9A9-0A80-B98E38E0BBFA}"/>
              </a:ext>
            </a:extLst>
          </p:cNvPr>
          <p:cNvSpPr txBox="1"/>
          <p:nvPr/>
        </p:nvSpPr>
        <p:spPr>
          <a:xfrm>
            <a:off x="428978" y="1512711"/>
            <a:ext cx="8252178" cy="2585323"/>
          </a:xfrm>
          <a:prstGeom prst="rect">
            <a:avLst/>
          </a:prstGeom>
          <a:noFill/>
        </p:spPr>
        <p:txBody>
          <a:bodyPr wrap="square" rtlCol="0">
            <a:spAutoFit/>
          </a:bodyPr>
          <a:lstStyle/>
          <a:p>
            <a:pPr marL="285750" indent="-285750">
              <a:buFontTx/>
              <a:buChar char="-"/>
            </a:pPr>
            <a:r>
              <a:rPr lang="en-US"/>
              <a:t>Feature scaling &amp; </a:t>
            </a:r>
            <a:r>
              <a:rPr lang="en-US" smtClean="0"/>
              <a:t>Normalization</a:t>
            </a:r>
          </a:p>
          <a:p>
            <a:r>
              <a:rPr lang="en-US" smtClean="0">
                <a:hlinkClick r:id="rId2"/>
              </a:rPr>
              <a:t>https</a:t>
            </a:r>
            <a:r>
              <a:rPr lang="en-US">
                <a:hlinkClick r:id="rId2"/>
              </a:rPr>
              <a:t>://www.analyticsvidhya.com/blog/2020/04/feature-scaling-machine-learning-normalization-standardization</a:t>
            </a:r>
            <a:r>
              <a:rPr lang="en-US" smtClean="0">
                <a:hlinkClick r:id="rId2"/>
              </a:rPr>
              <a:t>/</a:t>
            </a:r>
            <a:endParaRPr lang="en-US" smtClean="0"/>
          </a:p>
          <a:p>
            <a:endParaRPr lang="en-US"/>
          </a:p>
          <a:p>
            <a:pPr marL="285750" indent="-285750">
              <a:buFontTx/>
              <a:buChar char="-"/>
            </a:pPr>
            <a:r>
              <a:rPr lang="en-US"/>
              <a:t>AI For </a:t>
            </a:r>
            <a:r>
              <a:rPr lang="en-US" smtClean="0"/>
              <a:t>Everyone – Andrew Ng</a:t>
            </a:r>
          </a:p>
          <a:p>
            <a:pPr marL="285750" indent="-285750">
              <a:buFontTx/>
              <a:buChar char="-"/>
            </a:pPr>
            <a:endParaRPr lang="en-US" smtClean="0"/>
          </a:p>
          <a:p>
            <a:r>
              <a:rPr lang="en-US">
                <a:hlinkClick r:id="rId3"/>
              </a:rPr>
              <a:t>https://</a:t>
            </a:r>
            <a:r>
              <a:rPr lang="en-US" smtClean="0">
                <a:hlinkClick r:id="rId3"/>
              </a:rPr>
              <a:t>www.coursera.org/learn/ai-for-everyone</a:t>
            </a:r>
            <a:endParaRPr lang="en-US" smtClean="0"/>
          </a:p>
          <a:p>
            <a:endParaRPr lang="en-US"/>
          </a:p>
          <a:p>
            <a:endParaRPr lang="en-US"/>
          </a:p>
        </p:txBody>
      </p:sp>
    </p:spTree>
    <p:extLst>
      <p:ext uri="{BB962C8B-B14F-4D97-AF65-F5344CB8AC3E}">
        <p14:creationId xmlns:p14="http://schemas.microsoft.com/office/powerpoint/2010/main" val="2803465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0"/>
          </p:nvPr>
        </p:nvSpPr>
        <p:spPr>
          <a:xfrm>
            <a:off x="186266" y="374828"/>
            <a:ext cx="4916267" cy="416475"/>
          </a:xfrm>
          <a:prstGeom prst="rect">
            <a:avLst/>
          </a:prstGeom>
        </p:spPr>
        <p:txBody>
          <a:bodyPr/>
          <a:lstStyle/>
          <a:p>
            <a:pPr marL="0" indent="0">
              <a:buNone/>
            </a:pPr>
            <a:r>
              <a:rPr lang="en-US" smtClean="0"/>
              <a:t>Quizz</a:t>
            </a:r>
            <a:endParaRPr lang="en-US"/>
          </a:p>
        </p:txBody>
      </p:sp>
      <p:sp>
        <p:nvSpPr>
          <p:cNvPr id="5" name="TextBox 4">
            <a:extLst>
              <a:ext uri="{FF2B5EF4-FFF2-40B4-BE49-F238E27FC236}">
                <a16:creationId xmlns:a16="http://schemas.microsoft.com/office/drawing/2014/main" id="{4DB8EB2A-4F63-F9A9-0A80-B98E38E0BBFA}"/>
              </a:ext>
            </a:extLst>
          </p:cNvPr>
          <p:cNvSpPr txBox="1"/>
          <p:nvPr/>
        </p:nvSpPr>
        <p:spPr>
          <a:xfrm>
            <a:off x="3161292" y="2492426"/>
            <a:ext cx="5917394" cy="3046988"/>
          </a:xfrm>
          <a:prstGeom prst="rect">
            <a:avLst/>
          </a:prstGeom>
          <a:noFill/>
        </p:spPr>
        <p:txBody>
          <a:bodyPr wrap="square" rtlCol="0">
            <a:spAutoFit/>
          </a:bodyPr>
          <a:lstStyle/>
          <a:p>
            <a:r>
              <a:rPr lang="en-US" sz="9600" smtClean="0"/>
              <a:t>kahoot.it</a:t>
            </a:r>
          </a:p>
          <a:p>
            <a:r>
              <a:rPr lang="en-US" sz="9600" smtClean="0"/>
              <a:t>59772</a:t>
            </a:r>
            <a:endParaRPr lang="en-US" sz="9600"/>
          </a:p>
        </p:txBody>
      </p:sp>
    </p:spTree>
    <p:extLst>
      <p:ext uri="{BB962C8B-B14F-4D97-AF65-F5344CB8AC3E}">
        <p14:creationId xmlns:p14="http://schemas.microsoft.com/office/powerpoint/2010/main" val="260429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792749-1747-8584-8CA5-ED0360EC3335}"/>
              </a:ext>
            </a:extLst>
          </p:cNvPr>
          <p:cNvPicPr>
            <a:picLocks noChangeAspect="1"/>
          </p:cNvPicPr>
          <p:nvPr/>
        </p:nvPicPr>
        <p:blipFill>
          <a:blip r:embed="rId2"/>
          <a:stretch>
            <a:fillRect/>
          </a:stretch>
        </p:blipFill>
        <p:spPr>
          <a:xfrm>
            <a:off x="2023144" y="1910282"/>
            <a:ext cx="7461840" cy="3730920"/>
          </a:xfrm>
          <a:prstGeom prst="rect">
            <a:avLst/>
          </a:prstGeom>
        </p:spPr>
      </p:pic>
      <p:sp>
        <p:nvSpPr>
          <p:cNvPr id="2" name="Text Placeholder 1">
            <a:extLst>
              <a:ext uri="{FF2B5EF4-FFF2-40B4-BE49-F238E27FC236}">
                <a16:creationId xmlns:a16="http://schemas.microsoft.com/office/drawing/2014/main" id="{055BA883-53DC-833F-3178-3125AE67E918}"/>
              </a:ext>
            </a:extLst>
          </p:cNvPr>
          <p:cNvSpPr>
            <a:spLocks noGrp="1"/>
          </p:cNvSpPr>
          <p:nvPr>
            <p:ph type="body" sz="quarter" idx="10"/>
          </p:nvPr>
        </p:nvSpPr>
        <p:spPr/>
        <p:txBody>
          <a:bodyPr/>
          <a:lstStyle/>
          <a:p>
            <a:r>
              <a:rPr lang="en-US"/>
              <a:t>Clean data</a:t>
            </a:r>
          </a:p>
        </p:txBody>
      </p:sp>
      <p:sp>
        <p:nvSpPr>
          <p:cNvPr id="3" name="Text Placeholder 2">
            <a:extLst>
              <a:ext uri="{FF2B5EF4-FFF2-40B4-BE49-F238E27FC236}">
                <a16:creationId xmlns:a16="http://schemas.microsoft.com/office/drawing/2014/main" id="{1BE312AD-12E1-CF97-BB2C-BC55586CF069}"/>
              </a:ext>
            </a:extLst>
          </p:cNvPr>
          <p:cNvSpPr>
            <a:spLocks noGrp="1"/>
          </p:cNvSpPr>
          <p:nvPr>
            <p:ph type="body" sz="quarter" idx="11"/>
          </p:nvPr>
        </p:nvSpPr>
        <p:spPr/>
        <p:txBody>
          <a:bodyPr/>
          <a:lstStyle/>
          <a:p>
            <a:r>
              <a:rPr lang="en-US"/>
              <a:t>Chất lượng dữ liệu cho model</a:t>
            </a:r>
          </a:p>
        </p:txBody>
      </p:sp>
      <p:sp>
        <p:nvSpPr>
          <p:cNvPr id="8" name="Rectangle 7">
            <a:extLst>
              <a:ext uri="{FF2B5EF4-FFF2-40B4-BE49-F238E27FC236}">
                <a16:creationId xmlns:a16="http://schemas.microsoft.com/office/drawing/2014/main" id="{B436433D-B73F-C393-E676-E2C6260249E6}"/>
              </a:ext>
            </a:extLst>
          </p:cNvPr>
          <p:cNvSpPr/>
          <p:nvPr/>
        </p:nvSpPr>
        <p:spPr>
          <a:xfrm>
            <a:off x="4871187" y="1910281"/>
            <a:ext cx="2091351" cy="83291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887500-C5E1-7084-0E2E-8E01068055C3}"/>
              </a:ext>
            </a:extLst>
          </p:cNvPr>
          <p:cNvSpPr/>
          <p:nvPr/>
        </p:nvSpPr>
        <p:spPr>
          <a:xfrm>
            <a:off x="4807390" y="4834550"/>
            <a:ext cx="2091351" cy="83291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4AF2BD-1408-E25B-D710-6EE4A1A07942}"/>
              </a:ext>
            </a:extLst>
          </p:cNvPr>
          <p:cNvSpPr/>
          <p:nvPr/>
        </p:nvSpPr>
        <p:spPr>
          <a:xfrm>
            <a:off x="7378574" y="3361192"/>
            <a:ext cx="2091351" cy="83291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E246CD-4BCF-187B-9605-142A713D6F8C}"/>
              </a:ext>
            </a:extLst>
          </p:cNvPr>
          <p:cNvSpPr/>
          <p:nvPr/>
        </p:nvSpPr>
        <p:spPr>
          <a:xfrm>
            <a:off x="2281473" y="3381655"/>
            <a:ext cx="2091351" cy="83291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71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15155-1AB8-95D1-3D9C-8E29CB89922A}"/>
              </a:ext>
            </a:extLst>
          </p:cNvPr>
          <p:cNvSpPr>
            <a:spLocks noGrp="1"/>
          </p:cNvSpPr>
          <p:nvPr>
            <p:ph type="body" sz="quarter" idx="10"/>
          </p:nvPr>
        </p:nvSpPr>
        <p:spPr/>
        <p:txBody>
          <a:bodyPr/>
          <a:lstStyle/>
          <a:p>
            <a:r>
              <a:rPr lang="en-US"/>
              <a:t>Clean data</a:t>
            </a:r>
          </a:p>
        </p:txBody>
      </p:sp>
      <p:sp>
        <p:nvSpPr>
          <p:cNvPr id="3" name="Text Placeholder 2">
            <a:extLst>
              <a:ext uri="{FF2B5EF4-FFF2-40B4-BE49-F238E27FC236}">
                <a16:creationId xmlns:a16="http://schemas.microsoft.com/office/drawing/2014/main" id="{9DD2ADBE-AA75-409E-2E5B-D82D1222061D}"/>
              </a:ext>
            </a:extLst>
          </p:cNvPr>
          <p:cNvSpPr>
            <a:spLocks noGrp="1"/>
          </p:cNvSpPr>
          <p:nvPr>
            <p:ph type="body" sz="quarter" idx="11"/>
          </p:nvPr>
        </p:nvSpPr>
        <p:spPr/>
        <p:txBody>
          <a:bodyPr/>
          <a:lstStyle/>
          <a:p>
            <a:r>
              <a:rPr lang="en-US"/>
              <a:t>Cải thiện chất lượng dữ liệu</a:t>
            </a:r>
          </a:p>
        </p:txBody>
      </p:sp>
      <p:pic>
        <p:nvPicPr>
          <p:cNvPr id="5" name="Picture 4">
            <a:extLst>
              <a:ext uri="{FF2B5EF4-FFF2-40B4-BE49-F238E27FC236}">
                <a16:creationId xmlns:a16="http://schemas.microsoft.com/office/drawing/2014/main" id="{4D52E09F-9439-235A-A42D-66BF07C277D9}"/>
              </a:ext>
            </a:extLst>
          </p:cNvPr>
          <p:cNvPicPr>
            <a:picLocks noChangeAspect="1"/>
          </p:cNvPicPr>
          <p:nvPr/>
        </p:nvPicPr>
        <p:blipFill>
          <a:blip r:embed="rId3"/>
          <a:stretch>
            <a:fillRect/>
          </a:stretch>
        </p:blipFill>
        <p:spPr>
          <a:xfrm>
            <a:off x="1491985" y="1399326"/>
            <a:ext cx="8791575" cy="4457700"/>
          </a:xfrm>
          <a:prstGeom prst="rect">
            <a:avLst/>
          </a:prstGeom>
        </p:spPr>
      </p:pic>
    </p:spTree>
    <p:extLst>
      <p:ext uri="{BB962C8B-B14F-4D97-AF65-F5344CB8AC3E}">
        <p14:creationId xmlns:p14="http://schemas.microsoft.com/office/powerpoint/2010/main" val="2795578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Clean data</a:t>
            </a:r>
          </a:p>
          <a:p>
            <a:endParaRPr lang="en-US"/>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Missing value</a:t>
            </a:r>
          </a:p>
        </p:txBody>
      </p:sp>
      <p:grpSp>
        <p:nvGrpSpPr>
          <p:cNvPr id="7" name="Group 6">
            <a:extLst>
              <a:ext uri="{FF2B5EF4-FFF2-40B4-BE49-F238E27FC236}">
                <a16:creationId xmlns:a16="http://schemas.microsoft.com/office/drawing/2014/main" id="{6363A5DC-D5C4-0164-C4CD-D0C21CC4050D}"/>
              </a:ext>
            </a:extLst>
          </p:cNvPr>
          <p:cNvGrpSpPr/>
          <p:nvPr/>
        </p:nvGrpSpPr>
        <p:grpSpPr>
          <a:xfrm>
            <a:off x="8166131" y="1915950"/>
            <a:ext cx="3407625" cy="3622724"/>
            <a:chOff x="646536" y="2124389"/>
            <a:chExt cx="3407625" cy="3622724"/>
          </a:xfrm>
        </p:grpSpPr>
        <p:pic>
          <p:nvPicPr>
            <p:cNvPr id="6" name="Picture 5">
              <a:extLst>
                <a:ext uri="{FF2B5EF4-FFF2-40B4-BE49-F238E27FC236}">
                  <a16:creationId xmlns:a16="http://schemas.microsoft.com/office/drawing/2014/main" id="{A8BF8936-CC68-A792-0302-6DFDA0AD2963}"/>
                </a:ext>
              </a:extLst>
            </p:cNvPr>
            <p:cNvPicPr>
              <a:picLocks noChangeAspect="1"/>
            </p:cNvPicPr>
            <p:nvPr/>
          </p:nvPicPr>
          <p:blipFill>
            <a:blip r:embed="rId2"/>
            <a:stretch>
              <a:fillRect/>
            </a:stretch>
          </p:blipFill>
          <p:spPr>
            <a:xfrm>
              <a:off x="646536" y="2124389"/>
              <a:ext cx="3407625" cy="3622724"/>
            </a:xfrm>
            <a:prstGeom prst="rect">
              <a:avLst/>
            </a:prstGeom>
          </p:spPr>
        </p:pic>
        <p:sp>
          <p:nvSpPr>
            <p:cNvPr id="8" name="Rectangle 7">
              <a:extLst>
                <a:ext uri="{FF2B5EF4-FFF2-40B4-BE49-F238E27FC236}">
                  <a16:creationId xmlns:a16="http://schemas.microsoft.com/office/drawing/2014/main" id="{693590EB-FB00-635D-0295-C382C885ECF5}"/>
                </a:ext>
              </a:extLst>
            </p:cNvPr>
            <p:cNvSpPr/>
            <p:nvPr/>
          </p:nvSpPr>
          <p:spPr>
            <a:xfrm>
              <a:off x="1171056" y="3967136"/>
              <a:ext cx="2592870" cy="3774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6B1BCE-E885-FEA9-F665-8BCADC23EFAB}"/>
                </a:ext>
              </a:extLst>
            </p:cNvPr>
            <p:cNvSpPr/>
            <p:nvPr/>
          </p:nvSpPr>
          <p:spPr>
            <a:xfrm>
              <a:off x="1171056" y="4683062"/>
              <a:ext cx="2592870" cy="8417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F05763A-56E3-B022-96C9-F20B2E8304CF}"/>
              </a:ext>
            </a:extLst>
          </p:cNvPr>
          <p:cNvPicPr>
            <a:picLocks noChangeAspect="1"/>
          </p:cNvPicPr>
          <p:nvPr/>
        </p:nvPicPr>
        <p:blipFill>
          <a:blip r:embed="rId3"/>
          <a:stretch>
            <a:fillRect/>
          </a:stretch>
        </p:blipFill>
        <p:spPr>
          <a:xfrm>
            <a:off x="152399" y="2711723"/>
            <a:ext cx="7429500" cy="1428750"/>
          </a:xfrm>
          <a:prstGeom prst="rect">
            <a:avLst/>
          </a:prstGeom>
        </p:spPr>
      </p:pic>
      <p:sp>
        <p:nvSpPr>
          <p:cNvPr id="10" name="TextBox 9">
            <a:extLst>
              <a:ext uri="{FF2B5EF4-FFF2-40B4-BE49-F238E27FC236}">
                <a16:creationId xmlns:a16="http://schemas.microsoft.com/office/drawing/2014/main" id="{1DA6AAB5-EA61-7DBE-BCD8-5B4D9BE90739}"/>
              </a:ext>
            </a:extLst>
          </p:cNvPr>
          <p:cNvSpPr txBox="1"/>
          <p:nvPr/>
        </p:nvSpPr>
        <p:spPr>
          <a:xfrm>
            <a:off x="1971343" y="2179903"/>
            <a:ext cx="3097323" cy="369332"/>
          </a:xfrm>
          <a:prstGeom prst="rect">
            <a:avLst/>
          </a:prstGeom>
          <a:noFill/>
        </p:spPr>
        <p:txBody>
          <a:bodyPr wrap="none" rtlCol="0">
            <a:spAutoFit/>
          </a:bodyPr>
          <a:lstStyle/>
          <a:p>
            <a:r>
              <a:rPr lang="en-US"/>
              <a:t>Data về balance khách hàng</a:t>
            </a:r>
          </a:p>
        </p:txBody>
      </p:sp>
      <p:sp>
        <p:nvSpPr>
          <p:cNvPr id="12" name="TextBox 11">
            <a:extLst>
              <a:ext uri="{FF2B5EF4-FFF2-40B4-BE49-F238E27FC236}">
                <a16:creationId xmlns:a16="http://schemas.microsoft.com/office/drawing/2014/main" id="{42E28D41-330F-DFAE-0DEA-222BFD1C3977}"/>
              </a:ext>
            </a:extLst>
          </p:cNvPr>
          <p:cNvSpPr txBox="1"/>
          <p:nvPr/>
        </p:nvSpPr>
        <p:spPr>
          <a:xfrm>
            <a:off x="9052426" y="1534161"/>
            <a:ext cx="2073003" cy="369332"/>
          </a:xfrm>
          <a:prstGeom prst="rect">
            <a:avLst/>
          </a:prstGeom>
          <a:noFill/>
        </p:spPr>
        <p:txBody>
          <a:bodyPr wrap="none" rtlCol="0">
            <a:spAutoFit/>
          </a:bodyPr>
          <a:lstStyle/>
          <a:p>
            <a:r>
              <a:rPr lang="en-US"/>
              <a:t>Thống kê null data</a:t>
            </a:r>
          </a:p>
        </p:txBody>
      </p:sp>
    </p:spTree>
    <p:extLst>
      <p:ext uri="{BB962C8B-B14F-4D97-AF65-F5344CB8AC3E}">
        <p14:creationId xmlns:p14="http://schemas.microsoft.com/office/powerpoint/2010/main" val="2765119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Clean data</a:t>
            </a:r>
          </a:p>
          <a:p>
            <a:endParaRPr lang="en-US"/>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Missing value</a:t>
            </a:r>
          </a:p>
        </p:txBody>
      </p:sp>
      <p:sp>
        <p:nvSpPr>
          <p:cNvPr id="4" name="TextBox 3">
            <a:extLst>
              <a:ext uri="{FF2B5EF4-FFF2-40B4-BE49-F238E27FC236}">
                <a16:creationId xmlns:a16="http://schemas.microsoft.com/office/drawing/2014/main" id="{B889FB2E-4F06-2159-B39B-36934A2579C5}"/>
              </a:ext>
            </a:extLst>
          </p:cNvPr>
          <p:cNvSpPr txBox="1"/>
          <p:nvPr/>
        </p:nvSpPr>
        <p:spPr>
          <a:xfrm>
            <a:off x="152399" y="1400175"/>
            <a:ext cx="2664512" cy="369332"/>
          </a:xfrm>
          <a:prstGeom prst="rect">
            <a:avLst/>
          </a:prstGeom>
          <a:noFill/>
        </p:spPr>
        <p:txBody>
          <a:bodyPr wrap="none" rtlCol="0">
            <a:spAutoFit/>
          </a:bodyPr>
          <a:lstStyle/>
          <a:p>
            <a:r>
              <a:rPr lang="en-US"/>
              <a:t>Clear missing/ null value</a:t>
            </a:r>
          </a:p>
        </p:txBody>
      </p:sp>
      <p:sp>
        <p:nvSpPr>
          <p:cNvPr id="5" name="TextBox 4">
            <a:extLst>
              <a:ext uri="{FF2B5EF4-FFF2-40B4-BE49-F238E27FC236}">
                <a16:creationId xmlns:a16="http://schemas.microsoft.com/office/drawing/2014/main" id="{F004E90B-803A-3716-FCCF-5D1D3A4E05CD}"/>
              </a:ext>
            </a:extLst>
          </p:cNvPr>
          <p:cNvSpPr txBox="1"/>
          <p:nvPr/>
        </p:nvSpPr>
        <p:spPr>
          <a:xfrm>
            <a:off x="152399" y="2257003"/>
            <a:ext cx="11449051" cy="646331"/>
          </a:xfrm>
          <a:prstGeom prst="rect">
            <a:avLst/>
          </a:prstGeom>
          <a:noFill/>
          <a:ln>
            <a:solidFill>
              <a:schemeClr val="tx1"/>
            </a:solidFill>
          </a:ln>
        </p:spPr>
        <p:txBody>
          <a:bodyPr wrap="square" rtlCol="0">
            <a:spAutoFit/>
          </a:bodyPr>
          <a:lstStyle/>
          <a:p>
            <a:r>
              <a:rPr lang="en-US" b="0">
                <a:solidFill>
                  <a:srgbClr val="008000"/>
                </a:solidFill>
                <a:effectLst/>
                <a:latin typeface="Courier New" panose="02070309020205020404" pitchFamily="49" charset="0"/>
              </a:rPr>
              <a:t># Bỏ những feature null value</a:t>
            </a:r>
            <a:endParaRPr lang="en-US" b="0">
              <a:solidFill>
                <a:srgbClr val="000000"/>
              </a:solidFill>
              <a:effectLst/>
              <a:latin typeface="Courier New" panose="02070309020205020404" pitchFamily="49" charset="0"/>
            </a:endParaRPr>
          </a:p>
          <a:p>
            <a:r>
              <a:rPr lang="en-US" b="0">
                <a:solidFill>
                  <a:srgbClr val="000000"/>
                </a:solidFill>
                <a:effectLst/>
                <a:latin typeface="Courier New" panose="02070309020205020404" pitchFamily="49" charset="0"/>
              </a:rPr>
              <a:t>data_balance = data_balance[~data_balance[</a:t>
            </a:r>
            <a:r>
              <a:rPr lang="en-US" b="0">
                <a:solidFill>
                  <a:srgbClr val="A31515"/>
                </a:solidFill>
                <a:effectLst/>
                <a:latin typeface="Courier New" panose="02070309020205020404" pitchFamily="49" charset="0"/>
              </a:rPr>
              <a:t>'prv_year_bal'</a:t>
            </a:r>
            <a:r>
              <a:rPr lang="en-US" b="0">
                <a:solidFill>
                  <a:srgbClr val="000000"/>
                </a:solidFill>
                <a:effectLst/>
                <a:latin typeface="Courier New" panose="02070309020205020404" pitchFamily="49" charset="0"/>
              </a:rPr>
              <a:t>].isnull()]</a:t>
            </a:r>
          </a:p>
        </p:txBody>
      </p:sp>
      <p:sp>
        <p:nvSpPr>
          <p:cNvPr id="6" name="TextBox 5">
            <a:extLst>
              <a:ext uri="{FF2B5EF4-FFF2-40B4-BE49-F238E27FC236}">
                <a16:creationId xmlns:a16="http://schemas.microsoft.com/office/drawing/2014/main" id="{0FC95AD2-A166-216F-2561-446CA99FDCC4}"/>
              </a:ext>
            </a:extLst>
          </p:cNvPr>
          <p:cNvSpPr txBox="1"/>
          <p:nvPr/>
        </p:nvSpPr>
        <p:spPr>
          <a:xfrm>
            <a:off x="152399" y="3781003"/>
            <a:ext cx="11449051" cy="1200329"/>
          </a:xfrm>
          <a:prstGeom prst="rect">
            <a:avLst/>
          </a:prstGeom>
          <a:noFill/>
          <a:ln>
            <a:solidFill>
              <a:schemeClr val="tx1"/>
            </a:solidFill>
          </a:ln>
        </p:spPr>
        <p:txBody>
          <a:bodyPr wrap="square" rtlCol="0">
            <a:spAutoFit/>
          </a:bodyPr>
          <a:lstStyle/>
          <a:p>
            <a:r>
              <a:rPr lang="en-US" b="0">
                <a:solidFill>
                  <a:srgbClr val="008000"/>
                </a:solidFill>
                <a:effectLst/>
                <a:latin typeface="Courier New" panose="02070309020205020404" pitchFamily="49" charset="0"/>
              </a:rPr>
              <a:t># Fill feature null với avg / mean / max / most frequence value</a:t>
            </a:r>
            <a:endParaRPr lang="en-US" b="0">
              <a:solidFill>
                <a:srgbClr val="000000"/>
              </a:solidFill>
              <a:effectLst/>
              <a:latin typeface="Courier New" panose="02070309020205020404" pitchFamily="49" charset="0"/>
            </a:endParaRPr>
          </a:p>
          <a:p>
            <a:r>
              <a:rPr lang="en-US" b="0">
                <a:solidFill>
                  <a:srgbClr val="000000"/>
                </a:solidFill>
                <a:effectLst/>
                <a:latin typeface="Courier New" panose="02070309020205020404" pitchFamily="49" charset="0"/>
              </a:rPr>
              <a:t>mean_value = data_balance[</a:t>
            </a:r>
            <a:r>
              <a:rPr lang="en-US" b="0">
                <a:solidFill>
                  <a:srgbClr val="A31515"/>
                </a:solidFill>
                <a:effectLst/>
                <a:latin typeface="Courier New" panose="02070309020205020404" pitchFamily="49" charset="0"/>
              </a:rPr>
              <a:t>'prv_year_bal'</a:t>
            </a:r>
            <a:r>
              <a:rPr lang="en-US" b="0">
                <a:solidFill>
                  <a:srgbClr val="000000"/>
                </a:solidFill>
                <a:effectLst/>
                <a:latin typeface="Courier New" panose="02070309020205020404" pitchFamily="49" charset="0"/>
              </a:rPr>
              <a:t>].mean()</a:t>
            </a:r>
          </a:p>
          <a:p>
            <a:endParaRPr lang="en-US" b="0">
              <a:solidFill>
                <a:srgbClr val="000000"/>
              </a:solidFill>
              <a:effectLst/>
              <a:latin typeface="Courier New" panose="02070309020205020404" pitchFamily="49" charset="0"/>
            </a:endParaRPr>
          </a:p>
          <a:p>
            <a:r>
              <a:rPr lang="en-US" b="0">
                <a:solidFill>
                  <a:srgbClr val="000000"/>
                </a:solidFill>
                <a:effectLst/>
                <a:latin typeface="Courier New" panose="02070309020205020404" pitchFamily="49" charset="0"/>
              </a:rPr>
              <a:t>data_balance[</a:t>
            </a:r>
            <a:r>
              <a:rPr lang="en-US" b="0">
                <a:solidFill>
                  <a:srgbClr val="A31515"/>
                </a:solidFill>
                <a:effectLst/>
                <a:latin typeface="Courier New" panose="02070309020205020404" pitchFamily="49" charset="0"/>
              </a:rPr>
              <a:t>'prv_year_bal'</a:t>
            </a:r>
            <a:r>
              <a:rPr lang="en-US" b="0">
                <a:solidFill>
                  <a:srgbClr val="000000"/>
                </a:solidFill>
                <a:effectLst/>
                <a:latin typeface="Courier New" panose="02070309020205020404" pitchFamily="49" charset="0"/>
              </a:rPr>
              <a:t>].fillna(mean_value,inplace = </a:t>
            </a:r>
            <a:r>
              <a:rPr lang="en-US" b="0">
                <a:solidFill>
                  <a:srgbClr val="0000FF"/>
                </a:solidFill>
                <a:effectLst/>
                <a:latin typeface="Courier New" panose="02070309020205020404" pitchFamily="49" charset="0"/>
              </a:rPr>
              <a:t>True</a:t>
            </a:r>
            <a:r>
              <a:rPr lang="en-US" b="0">
                <a:solidFill>
                  <a:srgbClr val="000000"/>
                </a:solidFill>
                <a:effectLst/>
                <a:latin typeface="Courier New" panose="02070309020205020404" pitchFamily="49" charset="0"/>
              </a:rPr>
              <a:t>)</a:t>
            </a:r>
          </a:p>
        </p:txBody>
      </p:sp>
      <p:sp>
        <p:nvSpPr>
          <p:cNvPr id="17" name="TextBox 16">
            <a:extLst>
              <a:ext uri="{FF2B5EF4-FFF2-40B4-BE49-F238E27FC236}">
                <a16:creationId xmlns:a16="http://schemas.microsoft.com/office/drawing/2014/main" id="{84141457-6C50-0742-4667-AEB928E99B34}"/>
              </a:ext>
            </a:extLst>
          </p:cNvPr>
          <p:cNvSpPr txBox="1"/>
          <p:nvPr/>
        </p:nvSpPr>
        <p:spPr>
          <a:xfrm>
            <a:off x="152398" y="5632541"/>
            <a:ext cx="11304495" cy="369332"/>
          </a:xfrm>
          <a:prstGeom prst="rect">
            <a:avLst/>
          </a:prstGeom>
          <a:noFill/>
        </p:spPr>
        <p:txBody>
          <a:bodyPr wrap="square">
            <a:spAutoFit/>
          </a:bodyPr>
          <a:lstStyle/>
          <a:p>
            <a:r>
              <a:rPr lang="en-US" b="0">
                <a:solidFill>
                  <a:srgbClr val="000000"/>
                </a:solidFill>
                <a:effectLst/>
                <a:latin typeface="Courier New" panose="02070309020205020404" pitchFamily="49" charset="0"/>
              </a:rPr>
              <a:t>👉</a:t>
            </a:r>
            <a:r>
              <a:rPr lang="en-US"/>
              <a:t> </a:t>
            </a:r>
            <a:r>
              <a:rPr lang="en-US">
                <a:hlinkClick r:id="rId3"/>
              </a:rPr>
              <a:t>https://scikit-learn.org/stable/modules/generated/sklearn.impute.SimpleImputer.html</a:t>
            </a:r>
            <a:endParaRPr lang="en-US"/>
          </a:p>
        </p:txBody>
      </p:sp>
    </p:spTree>
    <p:extLst>
      <p:ext uri="{BB962C8B-B14F-4D97-AF65-F5344CB8AC3E}">
        <p14:creationId xmlns:p14="http://schemas.microsoft.com/office/powerpoint/2010/main" val="2465189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FAB706-A96B-08E2-870C-79A06143EB73}"/>
              </a:ext>
            </a:extLst>
          </p:cNvPr>
          <p:cNvSpPr>
            <a:spLocks noGrp="1"/>
          </p:cNvSpPr>
          <p:nvPr>
            <p:ph type="body" sz="quarter" idx="10"/>
          </p:nvPr>
        </p:nvSpPr>
        <p:spPr/>
        <p:txBody>
          <a:bodyPr/>
          <a:lstStyle/>
          <a:p>
            <a:r>
              <a:rPr lang="en-US"/>
              <a:t>Clean data</a:t>
            </a:r>
          </a:p>
        </p:txBody>
      </p:sp>
      <p:sp>
        <p:nvSpPr>
          <p:cNvPr id="3" name="Text Placeholder 2">
            <a:extLst>
              <a:ext uri="{FF2B5EF4-FFF2-40B4-BE49-F238E27FC236}">
                <a16:creationId xmlns:a16="http://schemas.microsoft.com/office/drawing/2014/main" id="{31374392-6FC4-5416-4E62-E18F8860E288}"/>
              </a:ext>
            </a:extLst>
          </p:cNvPr>
          <p:cNvSpPr>
            <a:spLocks noGrp="1"/>
          </p:cNvSpPr>
          <p:nvPr>
            <p:ph type="body" sz="quarter" idx="11"/>
          </p:nvPr>
        </p:nvSpPr>
        <p:spPr/>
        <p:txBody>
          <a:bodyPr/>
          <a:lstStyle/>
          <a:p>
            <a:r>
              <a:rPr lang="en-US"/>
              <a:t>Date &amp; time data</a:t>
            </a:r>
          </a:p>
        </p:txBody>
      </p:sp>
      <p:grpSp>
        <p:nvGrpSpPr>
          <p:cNvPr id="10" name="Group 9">
            <a:extLst>
              <a:ext uri="{FF2B5EF4-FFF2-40B4-BE49-F238E27FC236}">
                <a16:creationId xmlns:a16="http://schemas.microsoft.com/office/drawing/2014/main" id="{214E6E2B-95A3-794F-8F84-E5E3865785CE}"/>
              </a:ext>
            </a:extLst>
          </p:cNvPr>
          <p:cNvGrpSpPr/>
          <p:nvPr/>
        </p:nvGrpSpPr>
        <p:grpSpPr>
          <a:xfrm>
            <a:off x="3666553" y="1768545"/>
            <a:ext cx="3599506" cy="3905250"/>
            <a:chOff x="4104056" y="1194390"/>
            <a:chExt cx="3686175" cy="3905250"/>
          </a:xfrm>
        </p:grpSpPr>
        <p:pic>
          <p:nvPicPr>
            <p:cNvPr id="7" name="Picture 6">
              <a:extLst>
                <a:ext uri="{FF2B5EF4-FFF2-40B4-BE49-F238E27FC236}">
                  <a16:creationId xmlns:a16="http://schemas.microsoft.com/office/drawing/2014/main" id="{6017F825-9295-6162-A6CF-3C042BB5CFDB}"/>
                </a:ext>
              </a:extLst>
            </p:cNvPr>
            <p:cNvPicPr>
              <a:picLocks noChangeAspect="1"/>
            </p:cNvPicPr>
            <p:nvPr/>
          </p:nvPicPr>
          <p:blipFill>
            <a:blip r:embed="rId2"/>
            <a:stretch>
              <a:fillRect/>
            </a:stretch>
          </p:blipFill>
          <p:spPr>
            <a:xfrm>
              <a:off x="4104056" y="1194390"/>
              <a:ext cx="3686175" cy="3905250"/>
            </a:xfrm>
            <a:prstGeom prst="rect">
              <a:avLst/>
            </a:prstGeom>
          </p:spPr>
        </p:pic>
        <p:sp>
          <p:nvSpPr>
            <p:cNvPr id="9" name="Rectangle 8">
              <a:extLst>
                <a:ext uri="{FF2B5EF4-FFF2-40B4-BE49-F238E27FC236}">
                  <a16:creationId xmlns:a16="http://schemas.microsoft.com/office/drawing/2014/main" id="{75876A05-9D5E-6484-BCD5-1261B7542BD8}"/>
                </a:ext>
              </a:extLst>
            </p:cNvPr>
            <p:cNvSpPr/>
            <p:nvPr/>
          </p:nvSpPr>
          <p:spPr>
            <a:xfrm>
              <a:off x="4532493" y="2636202"/>
              <a:ext cx="3257738" cy="2133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B31C849-4F37-5A09-25E7-98849B2E26E6}"/>
              </a:ext>
            </a:extLst>
          </p:cNvPr>
          <p:cNvGrpSpPr/>
          <p:nvPr/>
        </p:nvGrpSpPr>
        <p:grpSpPr>
          <a:xfrm>
            <a:off x="7758206" y="1768545"/>
            <a:ext cx="4333875" cy="3952875"/>
            <a:chOff x="7847492" y="1205023"/>
            <a:chExt cx="4333875" cy="3952875"/>
          </a:xfrm>
        </p:grpSpPr>
        <p:pic>
          <p:nvPicPr>
            <p:cNvPr id="13" name="Picture 12">
              <a:extLst>
                <a:ext uri="{FF2B5EF4-FFF2-40B4-BE49-F238E27FC236}">
                  <a16:creationId xmlns:a16="http://schemas.microsoft.com/office/drawing/2014/main" id="{D5484D8F-A219-507D-A3B0-958EBC5FE571}"/>
                </a:ext>
              </a:extLst>
            </p:cNvPr>
            <p:cNvPicPr>
              <a:picLocks noChangeAspect="1"/>
            </p:cNvPicPr>
            <p:nvPr/>
          </p:nvPicPr>
          <p:blipFill>
            <a:blip r:embed="rId3"/>
            <a:stretch>
              <a:fillRect/>
            </a:stretch>
          </p:blipFill>
          <p:spPr>
            <a:xfrm>
              <a:off x="7847492" y="1205023"/>
              <a:ext cx="4333875" cy="3952875"/>
            </a:xfrm>
            <a:prstGeom prst="rect">
              <a:avLst/>
            </a:prstGeom>
          </p:spPr>
        </p:pic>
        <p:sp>
          <p:nvSpPr>
            <p:cNvPr id="15" name="Rectangle 14">
              <a:extLst>
                <a:ext uri="{FF2B5EF4-FFF2-40B4-BE49-F238E27FC236}">
                  <a16:creationId xmlns:a16="http://schemas.microsoft.com/office/drawing/2014/main" id="{257FE956-FDE5-62E9-6EE9-EE522F17DEB4}"/>
                </a:ext>
              </a:extLst>
            </p:cNvPr>
            <p:cNvSpPr/>
            <p:nvPr/>
          </p:nvSpPr>
          <p:spPr>
            <a:xfrm>
              <a:off x="7933341" y="2817871"/>
              <a:ext cx="4007021" cy="18166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F7D5099A-FEA5-21DD-1B08-DB4B033182DC}"/>
              </a:ext>
            </a:extLst>
          </p:cNvPr>
          <p:cNvSpPr txBox="1"/>
          <p:nvPr/>
        </p:nvSpPr>
        <p:spPr>
          <a:xfrm>
            <a:off x="320070" y="3563062"/>
            <a:ext cx="2776722" cy="369332"/>
          </a:xfrm>
          <a:prstGeom prst="rect">
            <a:avLst/>
          </a:prstGeom>
          <a:noFill/>
        </p:spPr>
        <p:txBody>
          <a:bodyPr wrap="none" rtlCol="0">
            <a:spAutoFit/>
          </a:bodyPr>
          <a:lstStyle/>
          <a:p>
            <a:r>
              <a:rPr lang="en-US"/>
              <a:t>Data với dữ liệu datetime</a:t>
            </a:r>
          </a:p>
        </p:txBody>
      </p:sp>
    </p:spTree>
    <p:extLst>
      <p:ext uri="{BB962C8B-B14F-4D97-AF65-F5344CB8AC3E}">
        <p14:creationId xmlns:p14="http://schemas.microsoft.com/office/powerpoint/2010/main" val="192550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inh bay giai phap_BOM_20200915">
  <a:themeElements>
    <a:clrScheme name="Custom 1">
      <a:dk1>
        <a:srgbClr val="002C49"/>
      </a:dk1>
      <a:lt1>
        <a:srgbClr val="FFFFFF"/>
      </a:lt1>
      <a:dk2>
        <a:srgbClr val="005993"/>
      </a:dk2>
      <a:lt2>
        <a:srgbClr val="C8C8C8"/>
      </a:lt2>
      <a:accent1>
        <a:srgbClr val="005993"/>
      </a:accent1>
      <a:accent2>
        <a:srgbClr val="D71249"/>
      </a:accent2>
      <a:accent3>
        <a:srgbClr val="007DB7"/>
      </a:accent3>
      <a:accent4>
        <a:srgbClr val="7ED3F7"/>
      </a:accent4>
      <a:accent5>
        <a:srgbClr val="E23B50"/>
      </a:accent5>
      <a:accent6>
        <a:srgbClr val="DF6E87"/>
      </a:accent6>
      <a:hlink>
        <a:srgbClr val="C7EAFB"/>
      </a:hlink>
      <a:folHlink>
        <a:srgbClr val="8C8C8C"/>
      </a:folHlink>
    </a:clrScheme>
    <a:fontScheme name="Google Sans">
      <a:majorFont>
        <a:latin typeface="Google Sans"/>
        <a:ea typeface="Arial Unicode MS"/>
        <a:cs typeface=""/>
      </a:majorFont>
      <a:minorFont>
        <a:latin typeface="Google Sans"/>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nh bay giai phap_BOM_20200915" id="{54AA03AC-A106-41FD-86A8-39DC69A94877}" vid="{5FD816D9-5F75-42D0-B93D-FE70DE9FC63F}"/>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Trinh bay giai phap_BOM_20200915</Template>
  <TotalTime>7914</TotalTime>
  <Words>1422</Words>
  <Application>Microsoft Office PowerPoint</Application>
  <PresentationFormat>Widescreen</PresentationFormat>
  <Paragraphs>286</Paragraphs>
  <Slides>48</Slides>
  <Notes>8</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48</vt:i4>
      </vt:variant>
    </vt:vector>
  </HeadingPairs>
  <TitlesOfParts>
    <vt:vector size="59" baseType="lpstr">
      <vt:lpstr>Arial Unicode MS</vt:lpstr>
      <vt:lpstr>#9Slide02 Noi dung rat dai</vt:lpstr>
      <vt:lpstr>#9Slide02 Tieu de rat dai 01</vt:lpstr>
      <vt:lpstr>-apple-system</vt:lpstr>
      <vt:lpstr>Arial</vt:lpstr>
      <vt:lpstr>Calibri</vt:lpstr>
      <vt:lpstr>Courier New</vt:lpstr>
      <vt:lpstr>Google Sans</vt:lpstr>
      <vt:lpstr>Trinh bay giai phap_BOM_20200915</vt:lpstr>
      <vt:lpstr>Contents Slide Master</vt:lpstr>
      <vt:lpstr>Section Break Slide Master</vt:lpstr>
      <vt:lpstr>Exploration Data Analysis &amp; Feature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Hau</dc:creator>
  <cp:lastModifiedBy>Nguyen Hau VTB</cp:lastModifiedBy>
  <cp:revision>230</cp:revision>
  <dcterms:created xsi:type="dcterms:W3CDTF">2022-08-26T06:56:24Z</dcterms:created>
  <dcterms:modified xsi:type="dcterms:W3CDTF">2022-09-07T04:54:44Z</dcterms:modified>
</cp:coreProperties>
</file>